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64" r:id="rId3"/>
    <p:sldId id="266" r:id="rId4"/>
    <p:sldId id="265" r:id="rId5"/>
    <p:sldId id="267" r:id="rId6"/>
    <p:sldId id="268" r:id="rId7"/>
    <p:sldId id="269" r:id="rId8"/>
    <p:sldId id="256" r:id="rId9"/>
    <p:sldId id="257" r:id="rId10"/>
    <p:sldId id="258" r:id="rId11"/>
    <p:sldId id="259" r:id="rId12"/>
    <p:sldId id="260" r:id="rId13"/>
    <p:sldId id="262"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3F3F3F"/>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38"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svg>
</file>

<file path=ppt/media/image2.jpeg>
</file>

<file path=ppt/media/image3.png>
</file>

<file path=ppt/media/image4.svg>
</file>

<file path=ppt/media/image5.jpe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9079C-6337-41BB-BE1B-ADB3EA8412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D354EC-7C46-43A8-99E2-D8C70EA37B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4F827C-E04A-49F8-A184-1DF229EDDBC1}"/>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D0A8A6E6-7B5A-4B21-BC22-D1B7E89F9E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4F12B3-C6B1-4EB1-AA43-AA84AEE3A9F4}"/>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2360291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6F8FF-FA2C-46B3-B881-85B300DDF89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DB04EF-9D46-4C4D-B806-B2DA9F08F8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66F65D-8C01-4AC8-A0A2-64C5AF2A1A16}"/>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81171075-533B-4D57-B780-E025835B07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6B5E6A-2A17-4F67-A8D2-6338D1520FAB}"/>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3852548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40932E-DF63-401A-9C5C-F641BEDBAF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E4BEF0-FA72-4D09-83A6-2E43437E94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913DE9-8002-48C4-8C67-546E0EDCF92C}"/>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11F24161-D433-4897-BA06-A9C3FFF642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2C013-B177-4D2E-8B3F-B28D64AF6388}"/>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197747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264A0-895A-4D00-9B64-F383832D6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C9FA04-E037-46F9-85F5-0D739ED37E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CBA8CB-F928-47B6-9114-61512A19928D}"/>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CD8A6F8F-8220-4108-84E4-C9694433ED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833CD0-8E15-4D8C-A37D-D511E114C427}"/>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2688711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4D67-0C2D-467B-8464-4AAE48CAAC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638477-59DD-461C-824C-416D9A2C8B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6CB47B-0382-4C67-AEF3-A5A3A445999E}"/>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04A4AD31-F9F3-41A6-8333-6AD2EBBFF6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215A6-AF80-4677-892C-2A7F1C8FFFD5}"/>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1112200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2CDC2-1D5C-4F97-B9A5-40FB10C8A7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3835EB-AFEC-4BB4-BEC1-4D45DCF231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9DD21A-D45B-4328-A17C-65D6AFCC6E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783F7A-7B7A-4B6F-9055-DAA9D4063FD0}"/>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6" name="Footer Placeholder 5">
            <a:extLst>
              <a:ext uri="{FF2B5EF4-FFF2-40B4-BE49-F238E27FC236}">
                <a16:creationId xmlns:a16="http://schemas.microsoft.com/office/drawing/2014/main" id="{F624728A-86F3-49DA-A001-6C2E18ED30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A79D71-0369-437B-925F-9A6234EC268F}"/>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406154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90AA1-F096-4742-87F1-EA57B24398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07E0F0-4DB3-4F78-A909-BD130AF06B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3E63AE-F35F-4B08-B900-387D98B8868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99EF2C5-BB5B-415C-B2FA-630AC98E69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28BAF4-A907-44A0-8885-CFF606C74F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1A989E-AB40-4BC3-BF89-CAB95BDB5FB6}"/>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8" name="Footer Placeholder 7">
            <a:extLst>
              <a:ext uri="{FF2B5EF4-FFF2-40B4-BE49-F238E27FC236}">
                <a16:creationId xmlns:a16="http://schemas.microsoft.com/office/drawing/2014/main" id="{11C10EB5-7543-4E48-96C5-5ED8D8164C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D2C0B5-D741-4D57-BC8D-D24267ED141E}"/>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3547510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BE287-9EA2-446B-BDFB-86C3A7F0E4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360DED-6A1B-400C-BA50-985E11A71FB5}"/>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4" name="Footer Placeholder 3">
            <a:extLst>
              <a:ext uri="{FF2B5EF4-FFF2-40B4-BE49-F238E27FC236}">
                <a16:creationId xmlns:a16="http://schemas.microsoft.com/office/drawing/2014/main" id="{638E1C21-0508-4EC2-8C4D-3FF1AEEE5D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F6A7A8-EED3-4F7A-AD46-9154C93CEFF3}"/>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2094730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8A6C77-DEFD-42B9-956D-435FDF31106F}"/>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3" name="Footer Placeholder 2">
            <a:extLst>
              <a:ext uri="{FF2B5EF4-FFF2-40B4-BE49-F238E27FC236}">
                <a16:creationId xmlns:a16="http://schemas.microsoft.com/office/drawing/2014/main" id="{17AEA6B5-D434-4B3E-9835-A16AA560CF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C9857D-3F86-4B06-BEF8-9EF12E9B51F4}"/>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2182895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57833-F767-488A-82B5-0514218E62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21F6C7-5A8C-41BB-AAE8-7B2CE09F91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7A2676-9F29-4AB5-AC82-3FF9A2255D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02BAE5-822C-4251-A938-2A45DA0122B4}"/>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6" name="Footer Placeholder 5">
            <a:extLst>
              <a:ext uri="{FF2B5EF4-FFF2-40B4-BE49-F238E27FC236}">
                <a16:creationId xmlns:a16="http://schemas.microsoft.com/office/drawing/2014/main" id="{65451B21-99EB-4306-9AF7-BCC3F6EE2E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7919FA-7EC8-4CE4-A0AE-7C17E4F561B8}"/>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3832763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D6EF8-00C6-402A-BE80-A12F388317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D48657-95CB-438B-A00B-96871BF266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7F4280-9E37-4F42-A8F1-9D9832EFAB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547C38-4126-4B62-A012-61AE0E8F119A}"/>
              </a:ext>
            </a:extLst>
          </p:cNvPr>
          <p:cNvSpPr>
            <a:spLocks noGrp="1"/>
          </p:cNvSpPr>
          <p:nvPr>
            <p:ph type="dt" sz="half" idx="10"/>
          </p:nvPr>
        </p:nvSpPr>
        <p:spPr/>
        <p:txBody>
          <a:bodyPr/>
          <a:lstStyle/>
          <a:p>
            <a:fld id="{4B3B3D5B-11A2-4CEF-A6DF-7D070DA1373F}" type="datetimeFigureOut">
              <a:rPr lang="en-US" smtClean="0"/>
              <a:t>6/13/2020</a:t>
            </a:fld>
            <a:endParaRPr lang="en-US"/>
          </a:p>
        </p:txBody>
      </p:sp>
      <p:sp>
        <p:nvSpPr>
          <p:cNvPr id="6" name="Footer Placeholder 5">
            <a:extLst>
              <a:ext uri="{FF2B5EF4-FFF2-40B4-BE49-F238E27FC236}">
                <a16:creationId xmlns:a16="http://schemas.microsoft.com/office/drawing/2014/main" id="{A0191F08-6EFB-47F6-89EC-DF9ABEC359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D79BC4-2AD3-47BB-87BB-5518B8653A90}"/>
              </a:ext>
            </a:extLst>
          </p:cNvPr>
          <p:cNvSpPr>
            <a:spLocks noGrp="1"/>
          </p:cNvSpPr>
          <p:nvPr>
            <p:ph type="sldNum" sz="quarter" idx="12"/>
          </p:nvPr>
        </p:nvSpPr>
        <p:spPr/>
        <p:txBody>
          <a:bodyPr/>
          <a:lstStyle/>
          <a:p>
            <a:fld id="{FC68FB6C-A40F-47FF-B74C-E003005A992E}" type="slidenum">
              <a:rPr lang="en-US" smtClean="0"/>
              <a:t>‹#›</a:t>
            </a:fld>
            <a:endParaRPr lang="en-US"/>
          </a:p>
        </p:txBody>
      </p:sp>
    </p:spTree>
    <p:extLst>
      <p:ext uri="{BB962C8B-B14F-4D97-AF65-F5344CB8AC3E}">
        <p14:creationId xmlns:p14="http://schemas.microsoft.com/office/powerpoint/2010/main" val="388821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31CEE0-1E75-4974-8C9B-E90B44C116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0A45B9-B826-43CF-A83D-421B8591C5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6D866-AEC8-4083-9993-92D4348EFF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3B3D5B-11A2-4CEF-A6DF-7D070DA1373F}" type="datetimeFigureOut">
              <a:rPr lang="en-US" smtClean="0"/>
              <a:t>6/13/2020</a:t>
            </a:fld>
            <a:endParaRPr lang="en-US"/>
          </a:p>
        </p:txBody>
      </p:sp>
      <p:sp>
        <p:nvSpPr>
          <p:cNvPr id="5" name="Footer Placeholder 4">
            <a:extLst>
              <a:ext uri="{FF2B5EF4-FFF2-40B4-BE49-F238E27FC236}">
                <a16:creationId xmlns:a16="http://schemas.microsoft.com/office/drawing/2014/main" id="{33765753-B3AE-4603-AD0E-19E888DA6C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667128-25D2-459E-91AE-F326E50D61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8FB6C-A40F-47FF-B74C-E003005A992E}" type="slidenum">
              <a:rPr lang="en-US" smtClean="0"/>
              <a:t>‹#›</a:t>
            </a:fld>
            <a:endParaRPr lang="en-US"/>
          </a:p>
        </p:txBody>
      </p:sp>
    </p:spTree>
    <p:extLst>
      <p:ext uri="{BB962C8B-B14F-4D97-AF65-F5344CB8AC3E}">
        <p14:creationId xmlns:p14="http://schemas.microsoft.com/office/powerpoint/2010/main" val="39340600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6243C53-CFEB-4F99-816B-5CD3C894A832}"/>
              </a:ext>
            </a:extLst>
          </p:cNvPr>
          <p:cNvPicPr>
            <a:picLocks noChangeAspect="1"/>
          </p:cNvPicPr>
          <p:nvPr/>
        </p:nvPicPr>
        <p:blipFill rotWithShape="1">
          <a:blip r:embed="rId2">
            <a:alphaModFix amt="50000"/>
          </a:blip>
          <a:srcRect t="5981" b="9750"/>
          <a:stretch/>
        </p:blipFill>
        <p:spPr>
          <a:xfrm>
            <a:off x="20" y="1"/>
            <a:ext cx="12191980" cy="6857999"/>
          </a:xfrm>
          <a:prstGeom prst="rect">
            <a:avLst/>
          </a:prstGeom>
        </p:spPr>
      </p:pic>
      <p:sp>
        <p:nvSpPr>
          <p:cNvPr id="2" name="Title 1">
            <a:extLst>
              <a:ext uri="{FF2B5EF4-FFF2-40B4-BE49-F238E27FC236}">
                <a16:creationId xmlns:a16="http://schemas.microsoft.com/office/drawing/2014/main" id="{35AC71B9-8239-45A6-937C-FCED6F2F8CB8}"/>
              </a:ext>
            </a:extLst>
          </p:cNvPr>
          <p:cNvSpPr>
            <a:spLocks noGrp="1"/>
          </p:cNvSpPr>
          <p:nvPr>
            <p:ph type="ctrTitle"/>
          </p:nvPr>
        </p:nvSpPr>
        <p:spPr>
          <a:xfrm>
            <a:off x="1524000" y="1122362"/>
            <a:ext cx="9144000" cy="2900518"/>
          </a:xfrm>
        </p:spPr>
        <p:txBody>
          <a:bodyPr>
            <a:normAutofit/>
          </a:bodyPr>
          <a:lstStyle/>
          <a:p>
            <a:r>
              <a:rPr lang="en-US" dirty="0">
                <a:solidFill>
                  <a:srgbClr val="FFFFFF"/>
                </a:solidFill>
              </a:rPr>
              <a:t>Software Development</a:t>
            </a:r>
          </a:p>
        </p:txBody>
      </p:sp>
      <p:sp>
        <p:nvSpPr>
          <p:cNvPr id="3" name="Subtitle 2">
            <a:extLst>
              <a:ext uri="{FF2B5EF4-FFF2-40B4-BE49-F238E27FC236}">
                <a16:creationId xmlns:a16="http://schemas.microsoft.com/office/drawing/2014/main" id="{3A2BB624-AE83-43E5-9A44-CB4172A2026A}"/>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By: Kyle Kirtland</a:t>
            </a:r>
          </a:p>
        </p:txBody>
      </p:sp>
    </p:spTree>
    <p:extLst>
      <p:ext uri="{BB962C8B-B14F-4D97-AF65-F5344CB8AC3E}">
        <p14:creationId xmlns:p14="http://schemas.microsoft.com/office/powerpoint/2010/main" val="300076011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A98E29-D648-4EED-9DDC-E0609CDB1D0B}"/>
              </a:ext>
            </a:extLst>
          </p:cNvPr>
          <p:cNvSpPr>
            <a:spLocks noGrp="1"/>
          </p:cNvSpPr>
          <p:nvPr>
            <p:ph type="title"/>
          </p:nvPr>
        </p:nvSpPr>
        <p:spPr>
          <a:xfrm>
            <a:off x="838200" y="631825"/>
            <a:ext cx="10515600" cy="1325563"/>
          </a:xfrm>
        </p:spPr>
        <p:txBody>
          <a:bodyPr>
            <a:normAutofit/>
          </a:bodyPr>
          <a:lstStyle/>
          <a:p>
            <a:r>
              <a:rPr lang="en-US">
                <a:solidFill>
                  <a:schemeClr val="bg1"/>
                </a:solidFill>
              </a:rPr>
              <a:t>Example Scenario</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03E32CC-ED86-4F99-B91D-51AC3A942180}"/>
              </a:ext>
            </a:extLst>
          </p:cNvPr>
          <p:cNvSpPr>
            <a:spLocks noGrp="1"/>
          </p:cNvSpPr>
          <p:nvPr>
            <p:ph idx="1"/>
          </p:nvPr>
        </p:nvSpPr>
        <p:spPr>
          <a:xfrm>
            <a:off x="838200" y="2269173"/>
            <a:ext cx="10515600" cy="3659988"/>
          </a:xfrm>
        </p:spPr>
        <p:txBody>
          <a:bodyPr>
            <a:normAutofit/>
          </a:bodyPr>
          <a:lstStyle/>
          <a:p>
            <a:r>
              <a:rPr lang="en-US" sz="2400">
                <a:solidFill>
                  <a:schemeClr val="bg1"/>
                </a:solidFill>
              </a:rPr>
              <a:t>Find the Actors and some actions that they might do in the system.</a:t>
            </a:r>
          </a:p>
          <a:p>
            <a:r>
              <a:rPr lang="en-US" sz="2400">
                <a:solidFill>
                  <a:schemeClr val="bg1"/>
                </a:solidFill>
              </a:rPr>
              <a:t>There is a company called GoPix which works on Robots. Their current project is to work with a camera that moves 360 degrees on the yaw and 180 degrees on its pitch. They also have a team that works on a drive system which will be being controlled by a remote user. The Drive System is going to be using Tank Controls (each row of wheels are controlled by 1 stick on a remote).</a:t>
            </a:r>
          </a:p>
        </p:txBody>
      </p:sp>
    </p:spTree>
    <p:extLst>
      <p:ext uri="{BB962C8B-B14F-4D97-AF65-F5344CB8AC3E}">
        <p14:creationId xmlns:p14="http://schemas.microsoft.com/office/powerpoint/2010/main" val="2369449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E58902B9-AEF8-471A-BFA7-6275FE2BEF7A}"/>
              </a:ext>
            </a:extLst>
          </p:cNvPr>
          <p:cNvSpPr>
            <a:spLocks noGrp="1"/>
          </p:cNvSpPr>
          <p:nvPr>
            <p:ph type="title"/>
          </p:nvPr>
        </p:nvSpPr>
        <p:spPr>
          <a:xfrm>
            <a:off x="841248" y="475488"/>
            <a:ext cx="10515600" cy="1197864"/>
          </a:xfrm>
          <a:prstGeom prst="ellipse">
            <a:avLst/>
          </a:prstGeom>
        </p:spPr>
        <p:txBody>
          <a:bodyPr>
            <a:normAutofit/>
          </a:bodyPr>
          <a:lstStyle/>
          <a:p>
            <a:r>
              <a:rPr lang="en-US"/>
              <a:t>Scenario Answer</a:t>
            </a:r>
          </a:p>
        </p:txBody>
      </p:sp>
      <p:cxnSp>
        <p:nvCxnSpPr>
          <p:cNvPr id="19" name="Straight Connector 18">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585216"/>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F940E193-5837-4C14-9FB2-1B2AE91D2F6C}"/>
              </a:ext>
            </a:extLst>
          </p:cNvPr>
          <p:cNvSpPr>
            <a:spLocks noGrp="1"/>
          </p:cNvSpPr>
          <p:nvPr>
            <p:ph idx="1"/>
          </p:nvPr>
        </p:nvSpPr>
        <p:spPr>
          <a:xfrm>
            <a:off x="7534656" y="2002536"/>
            <a:ext cx="3822192" cy="4169664"/>
          </a:xfrm>
        </p:spPr>
        <p:txBody>
          <a:bodyPr anchor="t">
            <a:normAutofit/>
          </a:bodyPr>
          <a:lstStyle/>
          <a:p>
            <a:r>
              <a:rPr lang="en-US" sz="2200"/>
              <a:t>In this case we are seeing that the system is going to have 3 actors working on or with the system. Notice that we have overlapping uses in our actions. </a:t>
            </a:r>
          </a:p>
        </p:txBody>
      </p:sp>
      <p:graphicFrame>
        <p:nvGraphicFramePr>
          <p:cNvPr id="7" name="Table 4">
            <a:extLst>
              <a:ext uri="{FF2B5EF4-FFF2-40B4-BE49-F238E27FC236}">
                <a16:creationId xmlns:a16="http://schemas.microsoft.com/office/drawing/2014/main" id="{660EBA0F-D875-42B1-B349-C5AA9715A1F0}"/>
              </a:ext>
            </a:extLst>
          </p:cNvPr>
          <p:cNvGraphicFramePr>
            <a:graphicFrameLocks/>
          </p:cNvGraphicFramePr>
          <p:nvPr>
            <p:extLst>
              <p:ext uri="{D42A27DB-BD31-4B8C-83A1-F6EECF244321}">
                <p14:modId xmlns:p14="http://schemas.microsoft.com/office/powerpoint/2010/main" val="1245967723"/>
              </p:ext>
            </p:extLst>
          </p:nvPr>
        </p:nvGraphicFramePr>
        <p:xfrm>
          <a:off x="832104" y="2046941"/>
          <a:ext cx="6217921" cy="4080856"/>
        </p:xfrm>
        <a:graphic>
          <a:graphicData uri="http://schemas.openxmlformats.org/drawingml/2006/table">
            <a:tbl>
              <a:tblPr firstRow="1" bandRow="1">
                <a:tableStyleId>{793D81CF-94F2-401A-BA57-92F5A7B2D0C5}</a:tableStyleId>
              </a:tblPr>
              <a:tblGrid>
                <a:gridCol w="1548385">
                  <a:extLst>
                    <a:ext uri="{9D8B030D-6E8A-4147-A177-3AD203B41FA5}">
                      <a16:colId xmlns:a16="http://schemas.microsoft.com/office/drawing/2014/main" val="3321096814"/>
                    </a:ext>
                  </a:extLst>
                </a:gridCol>
                <a:gridCol w="4669536">
                  <a:extLst>
                    <a:ext uri="{9D8B030D-6E8A-4147-A177-3AD203B41FA5}">
                      <a16:colId xmlns:a16="http://schemas.microsoft.com/office/drawing/2014/main" val="3348458130"/>
                    </a:ext>
                  </a:extLst>
                </a:gridCol>
              </a:tblGrid>
              <a:tr h="550186">
                <a:tc>
                  <a:txBody>
                    <a:bodyPr/>
                    <a:lstStyle/>
                    <a:p>
                      <a:r>
                        <a:rPr lang="en-US" sz="2500"/>
                        <a:t>Actors</a:t>
                      </a:r>
                    </a:p>
                  </a:txBody>
                  <a:tcPr marL="126667" marR="126667" marT="63333" marB="63333">
                    <a:solidFill>
                      <a:srgbClr val="262626"/>
                    </a:solidFill>
                  </a:tcPr>
                </a:tc>
                <a:tc>
                  <a:txBody>
                    <a:bodyPr/>
                    <a:lstStyle/>
                    <a:p>
                      <a:r>
                        <a:rPr lang="en-US" sz="2500"/>
                        <a:t>Actions</a:t>
                      </a:r>
                    </a:p>
                  </a:txBody>
                  <a:tcPr marL="126667" marR="126667" marT="63333" marB="63333">
                    <a:solidFill>
                      <a:srgbClr val="262626"/>
                    </a:solidFill>
                  </a:tcPr>
                </a:tc>
                <a:extLst>
                  <a:ext uri="{0D108BD9-81ED-4DB2-BD59-A6C34878D82A}">
                    <a16:rowId xmlns:a16="http://schemas.microsoft.com/office/drawing/2014/main" val="112705890"/>
                  </a:ext>
                </a:extLst>
              </a:tr>
              <a:tr h="926208">
                <a:tc>
                  <a:txBody>
                    <a:bodyPr/>
                    <a:lstStyle/>
                    <a:p>
                      <a:r>
                        <a:rPr lang="en-US" sz="2500"/>
                        <a:t>Camera</a:t>
                      </a:r>
                    </a:p>
                  </a:txBody>
                  <a:tcPr marL="126667" marR="126667" marT="63333" marB="63333"/>
                </a:tc>
                <a:tc>
                  <a:txBody>
                    <a:bodyPr/>
                    <a:lstStyle/>
                    <a:p>
                      <a:r>
                        <a:rPr lang="en-US" sz="2500"/>
                        <a:t>Turn Yaw, Turn Pitch, Camera Turn on/off?</a:t>
                      </a:r>
                    </a:p>
                  </a:txBody>
                  <a:tcPr marL="126667" marR="126667" marT="63333" marB="63333"/>
                </a:tc>
                <a:extLst>
                  <a:ext uri="{0D108BD9-81ED-4DB2-BD59-A6C34878D82A}">
                    <a16:rowId xmlns:a16="http://schemas.microsoft.com/office/drawing/2014/main" val="1705810692"/>
                  </a:ext>
                </a:extLst>
              </a:tr>
              <a:tr h="1302231">
                <a:tc>
                  <a:txBody>
                    <a:bodyPr/>
                    <a:lstStyle/>
                    <a:p>
                      <a:r>
                        <a:rPr lang="en-US" sz="2500"/>
                        <a:t>Drive Control</a:t>
                      </a:r>
                    </a:p>
                  </a:txBody>
                  <a:tcPr marL="126667" marR="126667" marT="63333" marB="63333"/>
                </a:tc>
                <a:tc>
                  <a:txBody>
                    <a:bodyPr/>
                    <a:lstStyle/>
                    <a:p>
                      <a:r>
                        <a:rPr lang="en-US" sz="2500"/>
                        <a:t>Turn on Right side, Turn off Right side, Turn on Left side, Turn off Left Side</a:t>
                      </a:r>
                    </a:p>
                  </a:txBody>
                  <a:tcPr marL="126667" marR="126667" marT="63333" marB="63333"/>
                </a:tc>
                <a:extLst>
                  <a:ext uri="{0D108BD9-81ED-4DB2-BD59-A6C34878D82A}">
                    <a16:rowId xmlns:a16="http://schemas.microsoft.com/office/drawing/2014/main" val="3696042073"/>
                  </a:ext>
                </a:extLst>
              </a:tr>
              <a:tr h="1302231">
                <a:tc>
                  <a:txBody>
                    <a:bodyPr/>
                    <a:lstStyle/>
                    <a:p>
                      <a:r>
                        <a:rPr lang="en-US" sz="2500"/>
                        <a:t>Remote user</a:t>
                      </a:r>
                    </a:p>
                  </a:txBody>
                  <a:tcPr marL="126667" marR="126667" marT="63333" marB="63333"/>
                </a:tc>
                <a:tc>
                  <a:txBody>
                    <a:bodyPr/>
                    <a:lstStyle/>
                    <a:p>
                      <a:r>
                        <a:rPr lang="en-US" sz="2500"/>
                        <a:t>Turn on Right side, Turn off Right side, Turn on Left side, Turn off Left Side</a:t>
                      </a:r>
                    </a:p>
                  </a:txBody>
                  <a:tcPr marL="126667" marR="126667" marT="63333" marB="63333"/>
                </a:tc>
                <a:extLst>
                  <a:ext uri="{0D108BD9-81ED-4DB2-BD59-A6C34878D82A}">
                    <a16:rowId xmlns:a16="http://schemas.microsoft.com/office/drawing/2014/main" val="1664644721"/>
                  </a:ext>
                </a:extLst>
              </a:tr>
            </a:tbl>
          </a:graphicData>
        </a:graphic>
      </p:graphicFrame>
    </p:spTree>
    <p:extLst>
      <p:ext uri="{BB962C8B-B14F-4D97-AF65-F5344CB8AC3E}">
        <p14:creationId xmlns:p14="http://schemas.microsoft.com/office/powerpoint/2010/main" val="128557834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29244-66D0-4919-948A-2DB77CA337F8}"/>
              </a:ext>
            </a:extLst>
          </p:cNvPr>
          <p:cNvSpPr>
            <a:spLocks noGrp="1"/>
          </p:cNvSpPr>
          <p:nvPr>
            <p:ph type="title"/>
          </p:nvPr>
        </p:nvSpPr>
        <p:spPr>
          <a:xfrm>
            <a:off x="6653600" y="1396289"/>
            <a:ext cx="5006336" cy="1325563"/>
          </a:xfrm>
        </p:spPr>
        <p:txBody>
          <a:bodyPr>
            <a:normAutofit/>
          </a:bodyPr>
          <a:lstStyle/>
          <a:p>
            <a:r>
              <a:rPr lang="en-US" dirty="0"/>
              <a:t>Modeling our answers</a:t>
            </a:r>
          </a:p>
        </p:txBody>
      </p:sp>
      <p:sp>
        <p:nvSpPr>
          <p:cNvPr id="15" name="Freeform: Shape 14">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58D44E42-C462-4105-BC86-FE75B4E3C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024154" cy="685800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close up of a logo&#10;&#10;Description automatically generated">
            <a:extLst>
              <a:ext uri="{FF2B5EF4-FFF2-40B4-BE49-F238E27FC236}">
                <a16:creationId xmlns:a16="http://schemas.microsoft.com/office/drawing/2014/main" id="{38436B9D-B44D-4FBF-A9F8-BD69E0645F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605" y="286808"/>
            <a:ext cx="3770547" cy="4818592"/>
          </a:xfrm>
          <a:prstGeom prst="rect">
            <a:avLst/>
          </a:prstGeom>
        </p:spPr>
      </p:pic>
      <p:sp>
        <p:nvSpPr>
          <p:cNvPr id="3" name="Content Placeholder 2">
            <a:extLst>
              <a:ext uri="{FF2B5EF4-FFF2-40B4-BE49-F238E27FC236}">
                <a16:creationId xmlns:a16="http://schemas.microsoft.com/office/drawing/2014/main" id="{42A27960-BB8B-4916-AAA4-3348AB93D63C}"/>
              </a:ext>
            </a:extLst>
          </p:cNvPr>
          <p:cNvSpPr>
            <a:spLocks noGrp="1"/>
          </p:cNvSpPr>
          <p:nvPr>
            <p:ph idx="1"/>
          </p:nvPr>
        </p:nvSpPr>
        <p:spPr>
          <a:xfrm>
            <a:off x="6658044" y="2871982"/>
            <a:ext cx="5006336" cy="3181684"/>
          </a:xfrm>
        </p:spPr>
        <p:txBody>
          <a:bodyPr anchor="t">
            <a:normAutofit/>
          </a:bodyPr>
          <a:lstStyle/>
          <a:p>
            <a:r>
              <a:rPr lang="en-US" sz="1800" dirty="0"/>
              <a:t>LucidChart.com</a:t>
            </a:r>
          </a:p>
          <a:p>
            <a:r>
              <a:rPr lang="en-US" sz="1800" dirty="0"/>
              <a:t>Color Scheming is not industry standard</a:t>
            </a:r>
          </a:p>
          <a:p>
            <a:r>
              <a:rPr lang="en-US" sz="1800" dirty="0"/>
              <a:t>Notice that we are reusing Use Cases</a:t>
            </a:r>
          </a:p>
          <a:p>
            <a:pPr lvl="1"/>
            <a:r>
              <a:rPr lang="en-US" sz="1800" dirty="0"/>
              <a:t>This is important so that we can see that they are interacting with each other.</a:t>
            </a:r>
          </a:p>
          <a:p>
            <a:endParaRPr lang="en-US" sz="1800" dirty="0"/>
          </a:p>
        </p:txBody>
      </p:sp>
    </p:spTree>
    <p:extLst>
      <p:ext uri="{BB962C8B-B14F-4D97-AF65-F5344CB8AC3E}">
        <p14:creationId xmlns:p14="http://schemas.microsoft.com/office/powerpoint/2010/main" val="230456952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13">
            <a:extLst>
              <a:ext uri="{FF2B5EF4-FFF2-40B4-BE49-F238E27FC236}">
                <a16:creationId xmlns:a16="http://schemas.microsoft.com/office/drawing/2014/main" id="{7E2DC3E4-947A-4285-BA19-FC4B14610ED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443"/>
          <a:stretch/>
        </p:blipFill>
        <p:spPr>
          <a:xfrm>
            <a:off x="20" y="10"/>
            <a:ext cx="12191980" cy="6857990"/>
          </a:xfrm>
          <a:prstGeom prst="rect">
            <a:avLst/>
          </a:prstGeom>
        </p:spPr>
      </p:pic>
      <p:sp>
        <p:nvSpPr>
          <p:cNvPr id="24" name="Rectangle 19">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7E4D914-A7A7-4BFB-8AE9-7E8E12811D20}"/>
              </a:ext>
            </a:extLst>
          </p:cNvPr>
          <p:cNvSpPr>
            <a:spLocks noGrp="1"/>
          </p:cNvSpPr>
          <p:nvPr>
            <p:ph type="ctrTitle"/>
          </p:nvPr>
        </p:nvSpPr>
        <p:spPr>
          <a:xfrm>
            <a:off x="7980751" y="1403716"/>
            <a:ext cx="4023360" cy="2802219"/>
          </a:xfrm>
        </p:spPr>
        <p:txBody>
          <a:bodyPr anchor="b">
            <a:normAutofit/>
          </a:bodyPr>
          <a:lstStyle/>
          <a:p>
            <a:pPr algn="l"/>
            <a:r>
              <a:rPr lang="en-US" sz="5400" dirty="0">
                <a:solidFill>
                  <a:srgbClr val="FFFFFF"/>
                </a:solidFill>
              </a:rPr>
              <a:t>Class Diagram</a:t>
            </a:r>
          </a:p>
        </p:txBody>
      </p:sp>
    </p:spTree>
    <p:extLst>
      <p:ext uri="{BB962C8B-B14F-4D97-AF65-F5344CB8AC3E}">
        <p14:creationId xmlns:p14="http://schemas.microsoft.com/office/powerpoint/2010/main" val="237322087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23"/>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desk with a computer and a chair in a room&#10;&#10;Description automatically generated">
            <a:extLst>
              <a:ext uri="{FF2B5EF4-FFF2-40B4-BE49-F238E27FC236}">
                <a16:creationId xmlns:a16="http://schemas.microsoft.com/office/drawing/2014/main" id="{DE55FA22-ACDC-45C5-83C4-E0203A2FD5E4}"/>
              </a:ext>
            </a:extLst>
          </p:cNvPr>
          <p:cNvPicPr>
            <a:picLocks noChangeAspect="1"/>
          </p:cNvPicPr>
          <p:nvPr/>
        </p:nvPicPr>
        <p:blipFill rotWithShape="1">
          <a:blip r:embed="rId2">
            <a:alphaModFix amt="35000"/>
          </a:blip>
          <a:srcRect t="13674" b="11326"/>
          <a:stretch/>
        </p:blipFill>
        <p:spPr>
          <a:xfrm>
            <a:off x="20" y="10"/>
            <a:ext cx="12191980" cy="6857990"/>
          </a:xfrm>
          <a:prstGeom prst="rect">
            <a:avLst/>
          </a:prstGeom>
        </p:spPr>
      </p:pic>
      <p:sp>
        <p:nvSpPr>
          <p:cNvPr id="2" name="Title 1">
            <a:extLst>
              <a:ext uri="{FF2B5EF4-FFF2-40B4-BE49-F238E27FC236}">
                <a16:creationId xmlns:a16="http://schemas.microsoft.com/office/drawing/2014/main" id="{97AC89A7-DFC3-4E43-BA86-06C58F4086D8}"/>
              </a:ext>
            </a:extLst>
          </p:cNvPr>
          <p:cNvSpPr>
            <a:spLocks noGrp="1"/>
          </p:cNvSpPr>
          <p:nvPr>
            <p:ph type="title"/>
          </p:nvPr>
        </p:nvSpPr>
        <p:spPr>
          <a:xfrm>
            <a:off x="838200" y="365125"/>
            <a:ext cx="10515600" cy="1325563"/>
          </a:xfrm>
        </p:spPr>
        <p:txBody>
          <a:bodyPr>
            <a:normAutofit/>
          </a:bodyPr>
          <a:lstStyle/>
          <a:p>
            <a:r>
              <a:rPr lang="en-US">
                <a:solidFill>
                  <a:srgbClr val="FFFFFF"/>
                </a:solidFill>
              </a:rPr>
              <a:t>What is a Class?</a:t>
            </a:r>
          </a:p>
        </p:txBody>
      </p:sp>
      <p:sp>
        <p:nvSpPr>
          <p:cNvPr id="3" name="Content Placeholder 2">
            <a:extLst>
              <a:ext uri="{FF2B5EF4-FFF2-40B4-BE49-F238E27FC236}">
                <a16:creationId xmlns:a16="http://schemas.microsoft.com/office/drawing/2014/main" id="{F0D9404B-F433-4AAA-8536-141CB9C18F82}"/>
              </a:ext>
            </a:extLst>
          </p:cNvPr>
          <p:cNvSpPr>
            <a:spLocks noGrp="1"/>
          </p:cNvSpPr>
          <p:nvPr>
            <p:ph idx="1"/>
          </p:nvPr>
        </p:nvSpPr>
        <p:spPr>
          <a:xfrm>
            <a:off x="838200" y="1825625"/>
            <a:ext cx="10515600" cy="4351338"/>
          </a:xfrm>
        </p:spPr>
        <p:txBody>
          <a:bodyPr>
            <a:normAutofit/>
          </a:bodyPr>
          <a:lstStyle/>
          <a:p>
            <a:r>
              <a:rPr lang="en-US" dirty="0">
                <a:solidFill>
                  <a:srgbClr val="FFFFFF"/>
                </a:solidFill>
              </a:rPr>
              <a:t>A class is an object that it going to contain the actions that are to be done with that object.</a:t>
            </a:r>
          </a:p>
          <a:p>
            <a:r>
              <a:rPr lang="en-US" dirty="0">
                <a:solidFill>
                  <a:srgbClr val="FFFFFF"/>
                </a:solidFill>
              </a:rPr>
              <a:t>These classes are meant to be objects that hold multiple of an item</a:t>
            </a:r>
          </a:p>
          <a:p>
            <a:r>
              <a:rPr lang="en-US" dirty="0">
                <a:solidFill>
                  <a:srgbClr val="FFFFFF"/>
                </a:solidFill>
              </a:rPr>
              <a:t>In many cases we can think of these objects as the nouns of a sentence.</a:t>
            </a:r>
          </a:p>
          <a:p>
            <a:endParaRPr lang="en-US" dirty="0">
              <a:solidFill>
                <a:srgbClr val="FFFFFF"/>
              </a:solidFill>
            </a:endParaRPr>
          </a:p>
          <a:p>
            <a:endParaRPr lang="en-US" dirty="0">
              <a:solidFill>
                <a:srgbClr val="FFFFFF"/>
              </a:solidFill>
            </a:endParaRPr>
          </a:p>
        </p:txBody>
      </p:sp>
    </p:spTree>
    <p:extLst>
      <p:ext uri="{BB962C8B-B14F-4D97-AF65-F5344CB8AC3E}">
        <p14:creationId xmlns:p14="http://schemas.microsoft.com/office/powerpoint/2010/main" val="216825893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9837A3-AEDA-43AA-B7FD-13C654F94480}"/>
              </a:ext>
            </a:extLst>
          </p:cNvPr>
          <p:cNvSpPr>
            <a:spLocks noGrp="1"/>
          </p:cNvSpPr>
          <p:nvPr>
            <p:ph type="title"/>
          </p:nvPr>
        </p:nvSpPr>
        <p:spPr>
          <a:xfrm>
            <a:off x="838200" y="631825"/>
            <a:ext cx="10515600" cy="1325563"/>
          </a:xfrm>
        </p:spPr>
        <p:txBody>
          <a:bodyPr>
            <a:normAutofit/>
          </a:bodyPr>
          <a:lstStyle/>
          <a:p>
            <a:r>
              <a:rPr lang="en-US">
                <a:solidFill>
                  <a:schemeClr val="bg1"/>
                </a:solidFill>
              </a:rPr>
              <a:t>What Does it Do?</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7EE285D-85B9-4CEA-8D66-EC625AF14763}"/>
              </a:ext>
            </a:extLst>
          </p:cNvPr>
          <p:cNvSpPr>
            <a:spLocks noGrp="1"/>
          </p:cNvSpPr>
          <p:nvPr>
            <p:ph idx="1"/>
          </p:nvPr>
        </p:nvSpPr>
        <p:spPr>
          <a:xfrm>
            <a:off x="838200" y="2269173"/>
            <a:ext cx="10515600" cy="3659988"/>
          </a:xfrm>
        </p:spPr>
        <p:txBody>
          <a:bodyPr>
            <a:normAutofit/>
          </a:bodyPr>
          <a:lstStyle/>
          <a:p>
            <a:r>
              <a:rPr lang="en-US" sz="2400" dirty="0">
                <a:solidFill>
                  <a:schemeClr val="bg1"/>
                </a:solidFill>
              </a:rPr>
              <a:t>By placing all of the classes into a centralized space we can start to see what should and shouldn’t be a class</a:t>
            </a:r>
          </a:p>
          <a:p>
            <a:pPr lvl="1"/>
            <a:r>
              <a:rPr lang="en-US" dirty="0">
                <a:solidFill>
                  <a:schemeClr val="bg1"/>
                </a:solidFill>
              </a:rPr>
              <a:t>How do they interact with each other?</a:t>
            </a:r>
          </a:p>
          <a:p>
            <a:r>
              <a:rPr lang="en-US" sz="2400" dirty="0">
                <a:solidFill>
                  <a:schemeClr val="bg1"/>
                </a:solidFill>
              </a:rPr>
              <a:t>EXAMPLE</a:t>
            </a:r>
          </a:p>
          <a:p>
            <a:pPr lvl="1"/>
            <a:r>
              <a:rPr lang="en-US" dirty="0">
                <a:solidFill>
                  <a:schemeClr val="bg1"/>
                </a:solidFill>
              </a:rPr>
              <a:t>There is a hospital that describes that they need a system that allows their nurses to connect to a database on the hospitals network. The database holds patient details and prescription needs. The nurses then use the system to get prescriptions for the patients. Find all the potential classes.</a:t>
            </a:r>
          </a:p>
        </p:txBody>
      </p:sp>
    </p:spTree>
    <p:extLst>
      <p:ext uri="{BB962C8B-B14F-4D97-AF65-F5344CB8AC3E}">
        <p14:creationId xmlns:p14="http://schemas.microsoft.com/office/powerpoint/2010/main" val="1526666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E997963-0889-429F-B3D0-A3416F8669DA}"/>
              </a:ext>
            </a:extLst>
          </p:cNvPr>
          <p:cNvSpPr>
            <a:spLocks noGrp="1"/>
          </p:cNvSpPr>
          <p:nvPr>
            <p:ph type="title"/>
          </p:nvPr>
        </p:nvSpPr>
        <p:spPr>
          <a:xfrm>
            <a:off x="750242" y="632990"/>
            <a:ext cx="4062643" cy="1043409"/>
          </a:xfrm>
        </p:spPr>
        <p:txBody>
          <a:bodyPr>
            <a:normAutofit/>
          </a:bodyPr>
          <a:lstStyle/>
          <a:p>
            <a:r>
              <a:rPr lang="en-US" sz="3600"/>
              <a:t>ANSWER</a:t>
            </a:r>
          </a:p>
        </p:txBody>
      </p:sp>
      <p:sp>
        <p:nvSpPr>
          <p:cNvPr id="3" name="Content Placeholder 2">
            <a:extLst>
              <a:ext uri="{FF2B5EF4-FFF2-40B4-BE49-F238E27FC236}">
                <a16:creationId xmlns:a16="http://schemas.microsoft.com/office/drawing/2014/main" id="{439FD24D-105D-497D-AB5F-15E3CE488349}"/>
              </a:ext>
            </a:extLst>
          </p:cNvPr>
          <p:cNvSpPr>
            <a:spLocks noGrp="1"/>
          </p:cNvSpPr>
          <p:nvPr>
            <p:ph idx="1"/>
          </p:nvPr>
        </p:nvSpPr>
        <p:spPr>
          <a:xfrm>
            <a:off x="518474" y="1774372"/>
            <a:ext cx="4064409" cy="2754086"/>
          </a:xfrm>
        </p:spPr>
        <p:txBody>
          <a:bodyPr anchor="t">
            <a:normAutofit/>
          </a:bodyPr>
          <a:lstStyle/>
          <a:p>
            <a:r>
              <a:rPr lang="en-US" sz="1800"/>
              <a:t>Potential Classes: Nurse, Patient, Prescription, Hospital, database</a:t>
            </a:r>
          </a:p>
          <a:p>
            <a:endParaRPr lang="en-US" sz="1800"/>
          </a:p>
          <a:p>
            <a:endParaRPr lang="en-US" sz="1800"/>
          </a:p>
          <a:p>
            <a:endParaRPr lang="en-US" sz="1800"/>
          </a:p>
          <a:p>
            <a:r>
              <a:rPr lang="en-US" sz="1800"/>
              <a:t>What might each of these classes hold? Do they have the potential of having multiples?</a:t>
            </a:r>
          </a:p>
          <a:p>
            <a:pPr marL="0" indent="0">
              <a:buNone/>
            </a:pPr>
            <a:endParaRPr lang="en-US" sz="1800"/>
          </a:p>
        </p:txBody>
      </p:sp>
      <p:sp>
        <p:nvSpPr>
          <p:cNvPr id="4" name="Title 1">
            <a:extLst>
              <a:ext uri="{FF2B5EF4-FFF2-40B4-BE49-F238E27FC236}">
                <a16:creationId xmlns:a16="http://schemas.microsoft.com/office/drawing/2014/main" id="{644FA93E-FEAF-4235-B34F-B43D603F6A67}"/>
              </a:ext>
            </a:extLst>
          </p:cNvPr>
          <p:cNvSpPr txBox="1">
            <a:spLocks/>
          </p:cNvSpPr>
          <p:nvPr/>
        </p:nvSpPr>
        <p:spPr>
          <a:xfrm>
            <a:off x="750242" y="234010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dirty="0"/>
              <a:t>Expansion</a:t>
            </a:r>
          </a:p>
        </p:txBody>
      </p:sp>
      <p:graphicFrame>
        <p:nvGraphicFramePr>
          <p:cNvPr id="5" name="Table 5">
            <a:extLst>
              <a:ext uri="{FF2B5EF4-FFF2-40B4-BE49-F238E27FC236}">
                <a16:creationId xmlns:a16="http://schemas.microsoft.com/office/drawing/2014/main" id="{4B9F02DB-4B51-4DB5-A049-498668DF929E}"/>
              </a:ext>
            </a:extLst>
          </p:cNvPr>
          <p:cNvGraphicFramePr>
            <a:graphicFrameLocks noGrp="1"/>
          </p:cNvGraphicFramePr>
          <p:nvPr>
            <p:extLst>
              <p:ext uri="{D42A27DB-BD31-4B8C-83A1-F6EECF244321}">
                <p14:modId xmlns:p14="http://schemas.microsoft.com/office/powerpoint/2010/main" val="2949528902"/>
              </p:ext>
            </p:extLst>
          </p:nvPr>
        </p:nvGraphicFramePr>
        <p:xfrm>
          <a:off x="6038101" y="1701680"/>
          <a:ext cx="5510772" cy="3161716"/>
        </p:xfrm>
        <a:graphic>
          <a:graphicData uri="http://schemas.openxmlformats.org/drawingml/2006/table">
            <a:tbl>
              <a:tblPr firstRow="1" bandRow="1">
                <a:tableStyleId>{9D7B26C5-4107-4FEC-AEDC-1716B250A1EF}</a:tableStyleId>
              </a:tblPr>
              <a:tblGrid>
                <a:gridCol w="1623686">
                  <a:extLst>
                    <a:ext uri="{9D8B030D-6E8A-4147-A177-3AD203B41FA5}">
                      <a16:colId xmlns:a16="http://schemas.microsoft.com/office/drawing/2014/main" val="1053218907"/>
                    </a:ext>
                  </a:extLst>
                </a:gridCol>
                <a:gridCol w="3887086">
                  <a:extLst>
                    <a:ext uri="{9D8B030D-6E8A-4147-A177-3AD203B41FA5}">
                      <a16:colId xmlns:a16="http://schemas.microsoft.com/office/drawing/2014/main" val="4285226711"/>
                    </a:ext>
                  </a:extLst>
                </a:gridCol>
              </a:tblGrid>
              <a:tr h="429369">
                <a:tc>
                  <a:txBody>
                    <a:bodyPr/>
                    <a:lstStyle/>
                    <a:p>
                      <a:r>
                        <a:rPr lang="en-US" sz="1900"/>
                        <a:t>Class</a:t>
                      </a:r>
                    </a:p>
                  </a:txBody>
                  <a:tcPr marL="97584" marR="97584" marT="48792" marB="48792"/>
                </a:tc>
                <a:tc>
                  <a:txBody>
                    <a:bodyPr/>
                    <a:lstStyle/>
                    <a:p>
                      <a:r>
                        <a:rPr lang="en-US" sz="1900" dirty="0"/>
                        <a:t>Detail</a:t>
                      </a:r>
                    </a:p>
                  </a:txBody>
                  <a:tcPr marL="97584" marR="97584" marT="48792" marB="48792"/>
                </a:tc>
                <a:extLst>
                  <a:ext uri="{0D108BD9-81ED-4DB2-BD59-A6C34878D82A}">
                    <a16:rowId xmlns:a16="http://schemas.microsoft.com/office/drawing/2014/main" val="1980650395"/>
                  </a:ext>
                </a:extLst>
              </a:tr>
              <a:tr h="429369">
                <a:tc>
                  <a:txBody>
                    <a:bodyPr/>
                    <a:lstStyle/>
                    <a:p>
                      <a:r>
                        <a:rPr lang="en-US" sz="1900"/>
                        <a:t>Nurse</a:t>
                      </a:r>
                    </a:p>
                  </a:txBody>
                  <a:tcPr marL="97584" marR="97584" marT="48792" marB="48792"/>
                </a:tc>
                <a:tc>
                  <a:txBody>
                    <a:bodyPr/>
                    <a:lstStyle/>
                    <a:p>
                      <a:r>
                        <a:rPr lang="en-US" sz="1900"/>
                        <a:t>ID, Name, Position, workLocation</a:t>
                      </a:r>
                    </a:p>
                  </a:txBody>
                  <a:tcPr marL="97584" marR="97584" marT="48792" marB="48792"/>
                </a:tc>
                <a:extLst>
                  <a:ext uri="{0D108BD9-81ED-4DB2-BD59-A6C34878D82A}">
                    <a16:rowId xmlns:a16="http://schemas.microsoft.com/office/drawing/2014/main" val="2148863352"/>
                  </a:ext>
                </a:extLst>
              </a:tr>
              <a:tr h="722120">
                <a:tc>
                  <a:txBody>
                    <a:bodyPr/>
                    <a:lstStyle/>
                    <a:p>
                      <a:r>
                        <a:rPr lang="en-US" sz="1900"/>
                        <a:t>Hospital </a:t>
                      </a:r>
                    </a:p>
                  </a:txBody>
                  <a:tcPr marL="97584" marR="97584" marT="48792" marB="48792"/>
                </a:tc>
                <a:tc>
                  <a:txBody>
                    <a:bodyPr/>
                    <a:lstStyle/>
                    <a:p>
                      <a:r>
                        <a:rPr lang="en-US" sz="1900" dirty="0"/>
                        <a:t>ID, Name, Address, </a:t>
                      </a:r>
                      <a:r>
                        <a:rPr lang="en-US" sz="1900" dirty="0" err="1"/>
                        <a:t>AmountOfPatients</a:t>
                      </a:r>
                      <a:endParaRPr lang="en-US" sz="1900" dirty="0"/>
                    </a:p>
                  </a:txBody>
                  <a:tcPr marL="97584" marR="97584" marT="48792" marB="48792"/>
                </a:tc>
                <a:extLst>
                  <a:ext uri="{0D108BD9-81ED-4DB2-BD59-A6C34878D82A}">
                    <a16:rowId xmlns:a16="http://schemas.microsoft.com/office/drawing/2014/main" val="3588712530"/>
                  </a:ext>
                </a:extLst>
              </a:tr>
              <a:tr h="722120">
                <a:tc>
                  <a:txBody>
                    <a:bodyPr/>
                    <a:lstStyle/>
                    <a:p>
                      <a:r>
                        <a:rPr lang="en-US" sz="1900"/>
                        <a:t>Patient</a:t>
                      </a:r>
                    </a:p>
                  </a:txBody>
                  <a:tcPr marL="97584" marR="97584" marT="48792" marB="48792"/>
                </a:tc>
                <a:tc>
                  <a:txBody>
                    <a:bodyPr/>
                    <a:lstStyle/>
                    <a:p>
                      <a:r>
                        <a:rPr lang="en-US" sz="1900" dirty="0"/>
                        <a:t>ID, Name, Nurses, Prescriptions, </a:t>
                      </a:r>
                      <a:r>
                        <a:rPr lang="en-US" sz="1900" dirty="0" err="1"/>
                        <a:t>HospitalID</a:t>
                      </a:r>
                      <a:endParaRPr lang="en-US" sz="1900" dirty="0"/>
                    </a:p>
                  </a:txBody>
                  <a:tcPr marL="97584" marR="97584" marT="48792" marB="48792"/>
                </a:tc>
                <a:extLst>
                  <a:ext uri="{0D108BD9-81ED-4DB2-BD59-A6C34878D82A}">
                    <a16:rowId xmlns:a16="http://schemas.microsoft.com/office/drawing/2014/main" val="3706142528"/>
                  </a:ext>
                </a:extLst>
              </a:tr>
              <a:tr h="429369">
                <a:tc>
                  <a:txBody>
                    <a:bodyPr/>
                    <a:lstStyle/>
                    <a:p>
                      <a:r>
                        <a:rPr lang="en-US" sz="1900"/>
                        <a:t>Prescription</a:t>
                      </a:r>
                    </a:p>
                  </a:txBody>
                  <a:tcPr marL="97584" marR="97584" marT="48792" marB="48792"/>
                </a:tc>
                <a:tc>
                  <a:txBody>
                    <a:bodyPr/>
                    <a:lstStyle/>
                    <a:p>
                      <a:r>
                        <a:rPr lang="en-US" sz="1900"/>
                        <a:t>ID, drugType, Amount</a:t>
                      </a:r>
                    </a:p>
                  </a:txBody>
                  <a:tcPr marL="97584" marR="97584" marT="48792" marB="48792"/>
                </a:tc>
                <a:extLst>
                  <a:ext uri="{0D108BD9-81ED-4DB2-BD59-A6C34878D82A}">
                    <a16:rowId xmlns:a16="http://schemas.microsoft.com/office/drawing/2014/main" val="659446239"/>
                  </a:ext>
                </a:extLst>
              </a:tr>
              <a:tr h="429369">
                <a:tc>
                  <a:txBody>
                    <a:bodyPr/>
                    <a:lstStyle/>
                    <a:p>
                      <a:r>
                        <a:rPr lang="en-US" sz="1900" dirty="0">
                          <a:solidFill>
                            <a:schemeClr val="accent4"/>
                          </a:solidFill>
                        </a:rPr>
                        <a:t>database</a:t>
                      </a:r>
                    </a:p>
                  </a:txBody>
                  <a:tcPr marL="97584" marR="97584" marT="48792" marB="48792"/>
                </a:tc>
                <a:tc>
                  <a:txBody>
                    <a:bodyPr/>
                    <a:lstStyle/>
                    <a:p>
                      <a:r>
                        <a:rPr lang="en-US" sz="1900" dirty="0">
                          <a:solidFill>
                            <a:schemeClr val="accent4"/>
                          </a:solidFill>
                        </a:rPr>
                        <a:t>This holds data. Therefore, not a class</a:t>
                      </a:r>
                    </a:p>
                  </a:txBody>
                  <a:tcPr marL="97584" marR="97584" marT="48792" marB="48792"/>
                </a:tc>
                <a:extLst>
                  <a:ext uri="{0D108BD9-81ED-4DB2-BD59-A6C34878D82A}">
                    <a16:rowId xmlns:a16="http://schemas.microsoft.com/office/drawing/2014/main" val="3544335795"/>
                  </a:ext>
                </a:extLst>
              </a:tr>
            </a:tbl>
          </a:graphicData>
        </a:graphic>
      </p:graphicFrame>
    </p:spTree>
    <p:extLst>
      <p:ext uri="{BB962C8B-B14F-4D97-AF65-F5344CB8AC3E}">
        <p14:creationId xmlns:p14="http://schemas.microsoft.com/office/powerpoint/2010/main" val="198196762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8BAE514-1D82-4B56-B06E-2DD579A14383}"/>
              </a:ext>
            </a:extLst>
          </p:cNvPr>
          <p:cNvSpPr>
            <a:spLocks noGrp="1"/>
          </p:cNvSpPr>
          <p:nvPr>
            <p:ph type="title"/>
          </p:nvPr>
        </p:nvSpPr>
        <p:spPr>
          <a:xfrm>
            <a:off x="750242" y="632990"/>
            <a:ext cx="4062643" cy="1043409"/>
          </a:xfrm>
        </p:spPr>
        <p:txBody>
          <a:bodyPr vert="horz" lIns="91440" tIns="45720" rIns="91440" bIns="45720" rtlCol="0" anchor="ctr">
            <a:normAutofit/>
          </a:bodyPr>
          <a:lstStyle/>
          <a:p>
            <a:r>
              <a:rPr lang="en-US" sz="3600" kern="1200">
                <a:solidFill>
                  <a:schemeClr val="tx1"/>
                </a:solidFill>
                <a:latin typeface="+mj-lt"/>
                <a:ea typeface="+mj-ea"/>
                <a:cs typeface="+mj-cs"/>
              </a:rPr>
              <a:t>Making the Diagram</a:t>
            </a:r>
          </a:p>
        </p:txBody>
      </p:sp>
      <p:sp>
        <p:nvSpPr>
          <p:cNvPr id="8" name="TextBox 7">
            <a:extLst>
              <a:ext uri="{FF2B5EF4-FFF2-40B4-BE49-F238E27FC236}">
                <a16:creationId xmlns:a16="http://schemas.microsoft.com/office/drawing/2014/main" id="{D7BF7DF1-A163-4512-97CC-BA6DC6209212}"/>
              </a:ext>
            </a:extLst>
          </p:cNvPr>
          <p:cNvSpPr txBox="1"/>
          <p:nvPr/>
        </p:nvSpPr>
        <p:spPr>
          <a:xfrm>
            <a:off x="518474" y="1774372"/>
            <a:ext cx="4064409" cy="2754086"/>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dirty="0"/>
              <a:t>* If you notice we are showing a more visual version of our data which helps to illustrate how the classes might work together</a:t>
            </a:r>
            <a:endParaRPr lang="en-US"/>
          </a:p>
        </p:txBody>
      </p:sp>
      <p:pic>
        <p:nvPicPr>
          <p:cNvPr id="6" name="Content Placeholder 5" descr="A screenshot of a cell phone&#10;&#10;Description automatically generated">
            <a:extLst>
              <a:ext uri="{FF2B5EF4-FFF2-40B4-BE49-F238E27FC236}">
                <a16:creationId xmlns:a16="http://schemas.microsoft.com/office/drawing/2014/main" id="{BEB7A3BA-C59F-4AE3-9563-B3FE7D39D2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38101" y="1236663"/>
            <a:ext cx="5510771" cy="4091747"/>
          </a:xfrm>
          <a:prstGeom prst="rect">
            <a:avLst/>
          </a:prstGeom>
        </p:spPr>
      </p:pic>
    </p:spTree>
    <p:extLst>
      <p:ext uri="{BB962C8B-B14F-4D97-AF65-F5344CB8AC3E}">
        <p14:creationId xmlns:p14="http://schemas.microsoft.com/office/powerpoint/2010/main" val="1878888301"/>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B82EE72E-7E8F-4034-A2DE-8B01C72275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8426302" cy="6857999"/>
          </a:xfrm>
          <a:custGeom>
            <a:avLst/>
            <a:gdLst>
              <a:gd name="connsiteX0" fmla="*/ 8426302 w 8426302"/>
              <a:gd name="connsiteY0" fmla="*/ 0 h 6857999"/>
              <a:gd name="connsiteX1" fmla="*/ 2456308 w 8426302"/>
              <a:gd name="connsiteY1" fmla="*/ 0 h 6857999"/>
              <a:gd name="connsiteX2" fmla="*/ 2348172 w 8426302"/>
              <a:gd name="connsiteY2" fmla="*/ 84455 h 6857999"/>
              <a:gd name="connsiteX3" fmla="*/ 0 w 8426302"/>
              <a:gd name="connsiteY3" fmla="*/ 5102588 h 6857999"/>
              <a:gd name="connsiteX4" fmla="*/ 205759 w 8426302"/>
              <a:gd name="connsiteY4" fmla="*/ 6735939 h 6857999"/>
              <a:gd name="connsiteX5" fmla="*/ 241239 w 8426302"/>
              <a:gd name="connsiteY5" fmla="*/ 6857999 h 6857999"/>
              <a:gd name="connsiteX6" fmla="*/ 8426302 w 8426302"/>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26302" h="6857999">
                <a:moveTo>
                  <a:pt x="8426302" y="0"/>
                </a:moveTo>
                <a:lnTo>
                  <a:pt x="2456308" y="0"/>
                </a:lnTo>
                <a:lnTo>
                  <a:pt x="2348172" y="84455"/>
                </a:lnTo>
                <a:cubicBezTo>
                  <a:pt x="913021" y="1283327"/>
                  <a:pt x="0" y="3086334"/>
                  <a:pt x="0" y="5102588"/>
                </a:cubicBezTo>
                <a:cubicBezTo>
                  <a:pt x="0" y="5666575"/>
                  <a:pt x="71438" y="6213877"/>
                  <a:pt x="205759" y="6735939"/>
                </a:cubicBezTo>
                <a:lnTo>
                  <a:pt x="241239" y="6857999"/>
                </a:lnTo>
                <a:lnTo>
                  <a:pt x="8426302" y="6857999"/>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02EDC4CB-FA76-4333-89CF-8A2D4F27C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8174932" cy="6857999"/>
          </a:xfrm>
          <a:custGeom>
            <a:avLst/>
            <a:gdLst>
              <a:gd name="connsiteX0" fmla="*/ 8174932 w 8174932"/>
              <a:gd name="connsiteY0" fmla="*/ 0 h 6857999"/>
              <a:gd name="connsiteX1" fmla="*/ 2617360 w 8174932"/>
              <a:gd name="connsiteY1" fmla="*/ 0 h 6857999"/>
              <a:gd name="connsiteX2" fmla="*/ 2286881 w 8174932"/>
              <a:gd name="connsiteY2" fmla="*/ 253363 h 6857999"/>
              <a:gd name="connsiteX3" fmla="*/ 0 w 8174932"/>
              <a:gd name="connsiteY3" fmla="*/ 5102588 h 6857999"/>
              <a:gd name="connsiteX4" fmla="*/ 197846 w 8174932"/>
              <a:gd name="connsiteY4" fmla="*/ 6673117 h 6857999"/>
              <a:gd name="connsiteX5" fmla="*/ 251586 w 8174932"/>
              <a:gd name="connsiteY5" fmla="*/ 6857999 h 6857999"/>
              <a:gd name="connsiteX6" fmla="*/ 8174932 w 8174932"/>
              <a:gd name="connsiteY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74932" h="6857999">
                <a:moveTo>
                  <a:pt x="8174932" y="0"/>
                </a:moveTo>
                <a:lnTo>
                  <a:pt x="2617360" y="0"/>
                </a:lnTo>
                <a:lnTo>
                  <a:pt x="2286881" y="253363"/>
                </a:lnTo>
                <a:cubicBezTo>
                  <a:pt x="890226" y="1405985"/>
                  <a:pt x="0" y="3150325"/>
                  <a:pt x="0" y="5102588"/>
                </a:cubicBezTo>
                <a:cubicBezTo>
                  <a:pt x="0" y="5644883"/>
                  <a:pt x="68691" y="6171135"/>
                  <a:pt x="197846" y="6673117"/>
                </a:cubicBezTo>
                <a:lnTo>
                  <a:pt x="251586" y="6857999"/>
                </a:lnTo>
                <a:lnTo>
                  <a:pt x="8174932" y="6857999"/>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603FB2F-F075-4D95-A680-72A8B6544713}"/>
              </a:ext>
            </a:extLst>
          </p:cNvPr>
          <p:cNvSpPr>
            <a:spLocks noGrp="1"/>
          </p:cNvSpPr>
          <p:nvPr>
            <p:ph type="ctrTitle"/>
          </p:nvPr>
        </p:nvSpPr>
        <p:spPr>
          <a:xfrm>
            <a:off x="804672" y="2619227"/>
            <a:ext cx="6361237" cy="3150356"/>
          </a:xfrm>
        </p:spPr>
        <p:txBody>
          <a:bodyPr anchor="t">
            <a:normAutofit/>
          </a:bodyPr>
          <a:lstStyle/>
          <a:p>
            <a:pPr algn="l"/>
            <a:r>
              <a:rPr lang="en-US" sz="7200" dirty="0">
                <a:solidFill>
                  <a:srgbClr val="FFFFFF"/>
                </a:solidFill>
              </a:rPr>
              <a:t>Flow Diagrams/Charts</a:t>
            </a:r>
          </a:p>
        </p:txBody>
      </p:sp>
      <p:sp>
        <p:nvSpPr>
          <p:cNvPr id="11" name="Freeform: Shape 10">
            <a:extLst>
              <a:ext uri="{FF2B5EF4-FFF2-40B4-BE49-F238E27FC236}">
                <a16:creationId xmlns:a16="http://schemas.microsoft.com/office/drawing/2014/main" id="{277EF58E-5654-4C05-91E1-051658CC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734645" y="0"/>
            <a:ext cx="3457354" cy="3047506"/>
          </a:xfrm>
          <a:custGeom>
            <a:avLst/>
            <a:gdLst>
              <a:gd name="connsiteX0" fmla="*/ 67910 w 3457354"/>
              <a:gd name="connsiteY0" fmla="*/ 3047506 h 3047506"/>
              <a:gd name="connsiteX1" fmla="*/ 3457354 w 3457354"/>
              <a:gd name="connsiteY1" fmla="*/ 3047506 h 3047506"/>
              <a:gd name="connsiteX2" fmla="*/ 3457354 w 3457354"/>
              <a:gd name="connsiteY2" fmla="*/ 200864 h 3047506"/>
              <a:gd name="connsiteX3" fmla="*/ 3390429 w 3457354"/>
              <a:gd name="connsiteY3" fmla="*/ 172076 h 3047506"/>
              <a:gd name="connsiteX4" fmla="*/ 2480787 w 3457354"/>
              <a:gd name="connsiteY4" fmla="*/ 0 h 3047506"/>
              <a:gd name="connsiteX5" fmla="*/ 0 w 3457354"/>
              <a:gd name="connsiteY5" fmla="*/ 2480787 h 3047506"/>
              <a:gd name="connsiteX6" fmla="*/ 19931 w 3457354"/>
              <a:gd name="connsiteY6" fmla="*/ 2796748 h 30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7354" h="3047506">
                <a:moveTo>
                  <a:pt x="67910" y="3047506"/>
                </a:moveTo>
                <a:lnTo>
                  <a:pt x="3457354" y="3047506"/>
                </a:lnTo>
                <a:lnTo>
                  <a:pt x="3457354" y="200864"/>
                </a:lnTo>
                <a:lnTo>
                  <a:pt x="3390429" y="172076"/>
                </a:lnTo>
                <a:cubicBezTo>
                  <a:pt x="3108771" y="61012"/>
                  <a:pt x="2801904" y="0"/>
                  <a:pt x="2480787" y="0"/>
                </a:cubicBezTo>
                <a:cubicBezTo>
                  <a:pt x="1110686" y="0"/>
                  <a:pt x="0" y="1110686"/>
                  <a:pt x="0" y="2480787"/>
                </a:cubicBezTo>
                <a:cubicBezTo>
                  <a:pt x="0" y="2587826"/>
                  <a:pt x="6779" y="2693282"/>
                  <a:pt x="19931" y="2796748"/>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EF0486BD-9355-4C9F-B84E-29D308A26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965594" y="0"/>
            <a:ext cx="3226405" cy="2802444"/>
          </a:xfrm>
          <a:custGeom>
            <a:avLst/>
            <a:gdLst>
              <a:gd name="connsiteX0" fmla="*/ 62951 w 3226405"/>
              <a:gd name="connsiteY0" fmla="*/ 2802444 h 2802444"/>
              <a:gd name="connsiteX1" fmla="*/ 3226405 w 3226405"/>
              <a:gd name="connsiteY1" fmla="*/ 2802444 h 2802444"/>
              <a:gd name="connsiteX2" fmla="*/ 3226405 w 3226405"/>
              <a:gd name="connsiteY2" fmla="*/ 206780 h 2802444"/>
              <a:gd name="connsiteX3" fmla="*/ 3191405 w 3226405"/>
              <a:gd name="connsiteY3" fmla="*/ 190048 h 2802444"/>
              <a:gd name="connsiteX4" fmla="*/ 2278881 w 3226405"/>
              <a:gd name="connsiteY4" fmla="*/ 0 h 2802444"/>
              <a:gd name="connsiteX5" fmla="*/ 0 w 3226405"/>
              <a:gd name="connsiteY5" fmla="*/ 2278880 h 2802444"/>
              <a:gd name="connsiteX6" fmla="*/ 18309 w 3226405"/>
              <a:gd name="connsiteY6" fmla="*/ 2569126 h 280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26405" h="2802444">
                <a:moveTo>
                  <a:pt x="62951" y="2802444"/>
                </a:moveTo>
                <a:lnTo>
                  <a:pt x="3226405" y="2802444"/>
                </a:lnTo>
                <a:lnTo>
                  <a:pt x="3226405" y="206780"/>
                </a:lnTo>
                <a:lnTo>
                  <a:pt x="3191405" y="190048"/>
                </a:lnTo>
                <a:cubicBezTo>
                  <a:pt x="2912003" y="67816"/>
                  <a:pt x="2603362" y="0"/>
                  <a:pt x="2278881" y="0"/>
                </a:cubicBezTo>
                <a:cubicBezTo>
                  <a:pt x="1020290" y="0"/>
                  <a:pt x="0" y="1020290"/>
                  <a:pt x="0" y="2278880"/>
                </a:cubicBezTo>
                <a:cubicBezTo>
                  <a:pt x="0" y="2377208"/>
                  <a:pt x="6227" y="2474081"/>
                  <a:pt x="18309" y="256912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51440359-9D97-4CE1-8BD3-19308E0404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00208" y="4700046"/>
            <a:ext cx="2591791" cy="2157954"/>
          </a:xfrm>
          <a:custGeom>
            <a:avLst/>
            <a:gdLst>
              <a:gd name="connsiteX0" fmla="*/ 816638 w 2591791"/>
              <a:gd name="connsiteY0" fmla="*/ 0 h 2157954"/>
              <a:gd name="connsiteX1" fmla="*/ 47036 w 2591791"/>
              <a:gd name="connsiteY1" fmla="*/ 175050 h 2157954"/>
              <a:gd name="connsiteX2" fmla="*/ 0 w 2591791"/>
              <a:gd name="connsiteY2" fmla="*/ 202085 h 2157954"/>
              <a:gd name="connsiteX3" fmla="*/ 0 w 2591791"/>
              <a:gd name="connsiteY3" fmla="*/ 2157954 h 2157954"/>
              <a:gd name="connsiteX4" fmla="*/ 2549286 w 2591791"/>
              <a:gd name="connsiteY4" fmla="*/ 2157954 h 2157954"/>
              <a:gd name="connsiteX5" fmla="*/ 2555727 w 2591791"/>
              <a:gd name="connsiteY5" fmla="*/ 2132909 h 2157954"/>
              <a:gd name="connsiteX6" fmla="*/ 2591791 w 2591791"/>
              <a:gd name="connsiteY6" fmla="*/ 1775153 h 2157954"/>
              <a:gd name="connsiteX7" fmla="*/ 816638 w 2591791"/>
              <a:gd name="connsiteY7" fmla="*/ 0 h 215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1791" h="2157954">
                <a:moveTo>
                  <a:pt x="816638" y="0"/>
                </a:moveTo>
                <a:cubicBezTo>
                  <a:pt x="540903" y="0"/>
                  <a:pt x="279852" y="62867"/>
                  <a:pt x="47036" y="175050"/>
                </a:cubicBezTo>
                <a:lnTo>
                  <a:pt x="0" y="202085"/>
                </a:lnTo>
                <a:lnTo>
                  <a:pt x="0" y="2157954"/>
                </a:lnTo>
                <a:lnTo>
                  <a:pt x="2549286" y="2157954"/>
                </a:lnTo>
                <a:lnTo>
                  <a:pt x="2555727" y="2132909"/>
                </a:lnTo>
                <a:cubicBezTo>
                  <a:pt x="2579373" y="2017351"/>
                  <a:pt x="2591791" y="1897702"/>
                  <a:pt x="2591791" y="1775153"/>
                </a:cubicBezTo>
                <a:cubicBezTo>
                  <a:pt x="2591791" y="794763"/>
                  <a:pt x="1797028" y="0"/>
                  <a:pt x="816638" y="0"/>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0C7F9830-10E7-405D-AA27-19575930F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809717" y="4870796"/>
            <a:ext cx="2382282" cy="1987204"/>
          </a:xfrm>
          <a:custGeom>
            <a:avLst/>
            <a:gdLst>
              <a:gd name="connsiteX0" fmla="*/ 761443 w 2382282"/>
              <a:gd name="connsiteY0" fmla="*/ 0 h 1987204"/>
              <a:gd name="connsiteX1" fmla="*/ 76517 w 2382282"/>
              <a:gd name="connsiteY1" fmla="*/ 151402 h 1987204"/>
              <a:gd name="connsiteX2" fmla="*/ 0 w 2382282"/>
              <a:gd name="connsiteY2" fmla="*/ 191175 h 1987204"/>
              <a:gd name="connsiteX3" fmla="*/ 0 w 2382282"/>
              <a:gd name="connsiteY3" fmla="*/ 1987204 h 1987204"/>
              <a:gd name="connsiteX4" fmla="*/ 2339143 w 2382282"/>
              <a:gd name="connsiteY4" fmla="*/ 1987204 h 1987204"/>
              <a:gd name="connsiteX5" fmla="*/ 2349353 w 2382282"/>
              <a:gd name="connsiteY5" fmla="*/ 1947496 h 1987204"/>
              <a:gd name="connsiteX6" fmla="*/ 2382282 w 2382282"/>
              <a:gd name="connsiteY6" fmla="*/ 1620840 h 1987204"/>
              <a:gd name="connsiteX7" fmla="*/ 761443 w 2382282"/>
              <a:gd name="connsiteY7" fmla="*/ 0 h 198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82282" h="1987204">
                <a:moveTo>
                  <a:pt x="761443" y="0"/>
                </a:moveTo>
                <a:cubicBezTo>
                  <a:pt x="516672" y="0"/>
                  <a:pt x="284573" y="54258"/>
                  <a:pt x="76517" y="151402"/>
                </a:cubicBezTo>
                <a:lnTo>
                  <a:pt x="0" y="191175"/>
                </a:lnTo>
                <a:lnTo>
                  <a:pt x="0" y="1987204"/>
                </a:lnTo>
                <a:lnTo>
                  <a:pt x="2339143" y="1987204"/>
                </a:lnTo>
                <a:lnTo>
                  <a:pt x="2349353" y="1947496"/>
                </a:lnTo>
                <a:cubicBezTo>
                  <a:pt x="2370943" y="1841983"/>
                  <a:pt x="2382282" y="1732735"/>
                  <a:pt x="2382282" y="1620840"/>
                </a:cubicBezTo>
                <a:cubicBezTo>
                  <a:pt x="2382282" y="725675"/>
                  <a:pt x="1656608" y="0"/>
                  <a:pt x="76144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53648117"/>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4B27F-6D02-4315-BD50-2855EED1DAA3}"/>
              </a:ext>
            </a:extLst>
          </p:cNvPr>
          <p:cNvSpPr>
            <a:spLocks noGrp="1"/>
          </p:cNvSpPr>
          <p:nvPr>
            <p:ph type="title"/>
          </p:nvPr>
        </p:nvSpPr>
        <p:spPr>
          <a:xfrm>
            <a:off x="804673" y="1445494"/>
            <a:ext cx="3616856" cy="4376572"/>
          </a:xfrm>
        </p:spPr>
        <p:txBody>
          <a:bodyPr anchor="ctr">
            <a:normAutofit/>
          </a:bodyPr>
          <a:lstStyle/>
          <a:p>
            <a:r>
              <a:rPr lang="en-US" sz="4800"/>
              <a:t>What Does it Do? </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F4E3036-33AF-4496-97B4-5EB2AC244F08}"/>
              </a:ext>
            </a:extLst>
          </p:cNvPr>
          <p:cNvSpPr>
            <a:spLocks noGrp="1"/>
          </p:cNvSpPr>
          <p:nvPr>
            <p:ph idx="1"/>
          </p:nvPr>
        </p:nvSpPr>
        <p:spPr>
          <a:xfrm>
            <a:off x="6096000" y="1399032"/>
            <a:ext cx="5501834" cy="4471416"/>
          </a:xfrm>
        </p:spPr>
        <p:txBody>
          <a:bodyPr anchor="ctr">
            <a:normAutofit/>
          </a:bodyPr>
          <a:lstStyle/>
          <a:p>
            <a:r>
              <a:rPr lang="en-US" sz="2000">
                <a:solidFill>
                  <a:schemeClr val="bg1"/>
                </a:solidFill>
              </a:rPr>
              <a:t>Flow Charts are a way to organize how your machine or process is going to go from one step to the next. </a:t>
            </a:r>
          </a:p>
          <a:p>
            <a:r>
              <a:rPr lang="en-US" sz="2000">
                <a:solidFill>
                  <a:schemeClr val="bg1"/>
                </a:solidFill>
              </a:rPr>
              <a:t>Lets think of this as a way to organize how a process is going to happen.</a:t>
            </a:r>
          </a:p>
          <a:p>
            <a:r>
              <a:rPr lang="en-US" sz="2000">
                <a:solidFill>
                  <a:schemeClr val="bg1"/>
                </a:solidFill>
              </a:rPr>
              <a:t>EXAMPLE: </a:t>
            </a:r>
          </a:p>
          <a:p>
            <a:pPr lvl="1"/>
            <a:r>
              <a:rPr lang="en-US" sz="2000">
                <a:solidFill>
                  <a:schemeClr val="bg1"/>
                </a:solidFill>
              </a:rPr>
              <a:t>We have a Robot that is at point A and wants to go to point B. There is a corridor that  connects the two rooms together and doors that are closed to the corridor on each of the rooms. How do we get the robot to its objective?</a:t>
            </a:r>
          </a:p>
          <a:p>
            <a:pPr lvl="1"/>
            <a:r>
              <a:rPr lang="en-US" sz="2000">
                <a:solidFill>
                  <a:schemeClr val="bg1"/>
                </a:solidFill>
              </a:rPr>
              <a:t>Next we want to pick up an item in Room B and bring it to Room A.</a:t>
            </a:r>
          </a:p>
        </p:txBody>
      </p:sp>
    </p:spTree>
    <p:extLst>
      <p:ext uri="{BB962C8B-B14F-4D97-AF65-F5344CB8AC3E}">
        <p14:creationId xmlns:p14="http://schemas.microsoft.com/office/powerpoint/2010/main" val="250655145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6CF5EC-29A5-463C-B533-2D6428241E0C}"/>
              </a:ext>
            </a:extLst>
          </p:cNvPr>
          <p:cNvSpPr>
            <a:spLocks noGrp="1"/>
          </p:cNvSpPr>
          <p:nvPr>
            <p:ph type="title"/>
          </p:nvPr>
        </p:nvSpPr>
        <p:spPr>
          <a:xfrm>
            <a:off x="838200" y="631825"/>
            <a:ext cx="10515600" cy="1325563"/>
          </a:xfrm>
        </p:spPr>
        <p:txBody>
          <a:bodyPr>
            <a:normAutofit/>
          </a:bodyPr>
          <a:lstStyle/>
          <a:p>
            <a:r>
              <a:rPr lang="en-US">
                <a:solidFill>
                  <a:schemeClr val="bg1"/>
                </a:solidFill>
              </a:rPr>
              <a:t>Outline</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FEBFC5-C40F-46C2-8B7A-588F66FE009C}"/>
              </a:ext>
            </a:extLst>
          </p:cNvPr>
          <p:cNvSpPr>
            <a:spLocks noGrp="1"/>
          </p:cNvSpPr>
          <p:nvPr>
            <p:ph idx="1"/>
          </p:nvPr>
        </p:nvSpPr>
        <p:spPr>
          <a:xfrm>
            <a:off x="838200" y="2269173"/>
            <a:ext cx="10515600" cy="3659988"/>
          </a:xfrm>
        </p:spPr>
        <p:txBody>
          <a:bodyPr>
            <a:normAutofit/>
          </a:bodyPr>
          <a:lstStyle/>
          <a:p>
            <a:r>
              <a:rPr lang="en-US" sz="2400" dirty="0">
                <a:solidFill>
                  <a:schemeClr val="bg1"/>
                </a:solidFill>
              </a:rPr>
              <a:t>Starting a Project</a:t>
            </a:r>
          </a:p>
          <a:p>
            <a:r>
              <a:rPr lang="en-US" sz="2400" dirty="0">
                <a:solidFill>
                  <a:schemeClr val="bg1"/>
                </a:solidFill>
              </a:rPr>
              <a:t>Use Case Diagrams</a:t>
            </a:r>
          </a:p>
          <a:p>
            <a:r>
              <a:rPr lang="en-US" sz="2400" dirty="0">
                <a:solidFill>
                  <a:schemeClr val="bg1"/>
                </a:solidFill>
              </a:rPr>
              <a:t>Class Diagrams</a:t>
            </a:r>
          </a:p>
          <a:p>
            <a:r>
              <a:rPr lang="en-US" sz="2400" dirty="0">
                <a:solidFill>
                  <a:schemeClr val="bg1"/>
                </a:solidFill>
              </a:rPr>
              <a:t>State Machine</a:t>
            </a:r>
          </a:p>
          <a:p>
            <a:r>
              <a:rPr lang="en-US" sz="2400" dirty="0">
                <a:solidFill>
                  <a:schemeClr val="bg1"/>
                </a:solidFill>
              </a:rPr>
              <a:t>Flow Charts/Activity Diagram</a:t>
            </a:r>
          </a:p>
          <a:p>
            <a:endParaRPr lang="en-US" sz="2400" dirty="0">
              <a:solidFill>
                <a:schemeClr val="bg1"/>
              </a:solidFill>
            </a:endParaRPr>
          </a:p>
        </p:txBody>
      </p:sp>
    </p:spTree>
    <p:extLst>
      <p:ext uri="{BB962C8B-B14F-4D97-AF65-F5344CB8AC3E}">
        <p14:creationId xmlns:p14="http://schemas.microsoft.com/office/powerpoint/2010/main" val="32471914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CB0B85-74AB-4293-B84D-E51909FF6BB7}"/>
              </a:ext>
            </a:extLst>
          </p:cNvPr>
          <p:cNvSpPr>
            <a:spLocks noGrp="1"/>
          </p:cNvSpPr>
          <p:nvPr>
            <p:ph type="title"/>
          </p:nvPr>
        </p:nvSpPr>
        <p:spPr>
          <a:xfrm>
            <a:off x="750242" y="632990"/>
            <a:ext cx="4062643" cy="1043409"/>
          </a:xfrm>
        </p:spPr>
        <p:txBody>
          <a:bodyPr>
            <a:normAutofit/>
          </a:bodyPr>
          <a:lstStyle/>
          <a:p>
            <a:r>
              <a:rPr lang="en-US" sz="3300"/>
              <a:t>Let’s Visualize the Situation</a:t>
            </a:r>
          </a:p>
        </p:txBody>
      </p:sp>
      <p:sp>
        <p:nvSpPr>
          <p:cNvPr id="3" name="Content Placeholder 2">
            <a:extLst>
              <a:ext uri="{FF2B5EF4-FFF2-40B4-BE49-F238E27FC236}">
                <a16:creationId xmlns:a16="http://schemas.microsoft.com/office/drawing/2014/main" id="{D839C8F6-2727-447B-831F-14980553C714}"/>
              </a:ext>
            </a:extLst>
          </p:cNvPr>
          <p:cNvSpPr>
            <a:spLocks noGrp="1"/>
          </p:cNvSpPr>
          <p:nvPr>
            <p:ph idx="1"/>
          </p:nvPr>
        </p:nvSpPr>
        <p:spPr>
          <a:xfrm>
            <a:off x="518474" y="1774372"/>
            <a:ext cx="4064409" cy="2754086"/>
          </a:xfrm>
        </p:spPr>
        <p:txBody>
          <a:bodyPr anchor="t">
            <a:normAutofit/>
          </a:bodyPr>
          <a:lstStyle/>
          <a:p>
            <a:r>
              <a:rPr lang="en-US" sz="1800"/>
              <a:t>Now that we can see the layout we can get a better understanding of what the robot needs to do to get to the objective. Now we need to come up with functions that will allow the robot to do its job. </a:t>
            </a:r>
          </a:p>
        </p:txBody>
      </p:sp>
      <p:pic>
        <p:nvPicPr>
          <p:cNvPr id="5" name="Picture 4">
            <a:extLst>
              <a:ext uri="{FF2B5EF4-FFF2-40B4-BE49-F238E27FC236}">
                <a16:creationId xmlns:a16="http://schemas.microsoft.com/office/drawing/2014/main" id="{3FC65832-E838-4A1A-9850-1C052342967C}"/>
              </a:ext>
            </a:extLst>
          </p:cNvPr>
          <p:cNvPicPr>
            <a:picLocks noChangeAspect="1"/>
          </p:cNvPicPr>
          <p:nvPr/>
        </p:nvPicPr>
        <p:blipFill>
          <a:blip r:embed="rId2"/>
          <a:stretch>
            <a:fillRect/>
          </a:stretch>
        </p:blipFill>
        <p:spPr>
          <a:xfrm>
            <a:off x="6038101" y="968013"/>
            <a:ext cx="5510771" cy="4629047"/>
          </a:xfrm>
          <a:prstGeom prst="rect">
            <a:avLst/>
          </a:prstGeom>
        </p:spPr>
      </p:pic>
    </p:spTree>
    <p:extLst>
      <p:ext uri="{BB962C8B-B14F-4D97-AF65-F5344CB8AC3E}">
        <p14:creationId xmlns:p14="http://schemas.microsoft.com/office/powerpoint/2010/main" val="2605671383"/>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9D0C5E-93E6-4D8B-950F-0BA8C670473B}"/>
              </a:ext>
            </a:extLst>
          </p:cNvPr>
          <p:cNvSpPr>
            <a:spLocks noGrp="1"/>
          </p:cNvSpPr>
          <p:nvPr>
            <p:ph type="title"/>
          </p:nvPr>
        </p:nvSpPr>
        <p:spPr>
          <a:xfrm>
            <a:off x="2311147" y="365760"/>
            <a:ext cx="7569706" cy="1288238"/>
          </a:xfrm>
        </p:spPr>
        <p:txBody>
          <a:bodyPr anchor="ctr">
            <a:normAutofit/>
          </a:bodyPr>
          <a:lstStyle/>
          <a:p>
            <a:pPr algn="ctr"/>
            <a:r>
              <a:rPr lang="en-US" dirty="0"/>
              <a:t>Functions</a:t>
            </a:r>
            <a:endParaRPr lang="en-US"/>
          </a:p>
        </p:txBody>
      </p:sp>
      <p:sp>
        <p:nvSpPr>
          <p:cNvPr id="3" name="Content Placeholder 2">
            <a:extLst>
              <a:ext uri="{FF2B5EF4-FFF2-40B4-BE49-F238E27FC236}">
                <a16:creationId xmlns:a16="http://schemas.microsoft.com/office/drawing/2014/main" id="{0C4A6AF2-6A1F-49F9-9198-1AC309D86D44}"/>
              </a:ext>
            </a:extLst>
          </p:cNvPr>
          <p:cNvSpPr>
            <a:spLocks noGrp="1"/>
          </p:cNvSpPr>
          <p:nvPr>
            <p:ph idx="1"/>
          </p:nvPr>
        </p:nvSpPr>
        <p:spPr>
          <a:xfrm>
            <a:off x="2165569" y="1956816"/>
            <a:ext cx="7860863" cy="4024884"/>
          </a:xfrm>
        </p:spPr>
        <p:txBody>
          <a:bodyPr anchor="t">
            <a:normAutofit/>
          </a:bodyPr>
          <a:lstStyle/>
          <a:p>
            <a:r>
              <a:rPr lang="en-US" sz="2400"/>
              <a:t>A function is a set of tasks that will allow a program to make it to a goal on the previous slide we saw a door that was closed. </a:t>
            </a:r>
          </a:p>
          <a:p>
            <a:pPr lvl="1"/>
            <a:r>
              <a:rPr lang="en-US" dirty="0"/>
              <a:t>One of the functions that we might want to have is an “Open Door” function. </a:t>
            </a:r>
          </a:p>
          <a:p>
            <a:pPr lvl="1"/>
            <a:r>
              <a:rPr lang="en-US" dirty="0"/>
              <a:t>This is a way to cut back on the amount of code an a way to better explain a system. </a:t>
            </a:r>
          </a:p>
        </p:txBody>
      </p:sp>
    </p:spTree>
    <p:extLst>
      <p:ext uri="{BB962C8B-B14F-4D97-AF65-F5344CB8AC3E}">
        <p14:creationId xmlns:p14="http://schemas.microsoft.com/office/powerpoint/2010/main" val="2473587837"/>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F3F3F"/>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3971AEF-C59E-47DA-AE06-2DC76FD30878}"/>
              </a:ext>
            </a:extLst>
          </p:cNvPr>
          <p:cNvSpPr>
            <a:spLocks noGrp="1"/>
          </p:cNvSpPr>
          <p:nvPr>
            <p:ph type="title"/>
          </p:nvPr>
        </p:nvSpPr>
        <p:spPr>
          <a:xfrm>
            <a:off x="838200" y="365126"/>
            <a:ext cx="7757694" cy="1288238"/>
          </a:xfrm>
        </p:spPr>
        <p:txBody>
          <a:bodyPr anchor="b">
            <a:normAutofit/>
          </a:bodyPr>
          <a:lstStyle/>
          <a:p>
            <a:r>
              <a:rPr lang="en-US" dirty="0"/>
              <a:t>Putting it Together</a:t>
            </a:r>
          </a:p>
        </p:txBody>
      </p:sp>
      <p:sp>
        <p:nvSpPr>
          <p:cNvPr id="3" name="Content Placeholder 2">
            <a:extLst>
              <a:ext uri="{FF2B5EF4-FFF2-40B4-BE49-F238E27FC236}">
                <a16:creationId xmlns:a16="http://schemas.microsoft.com/office/drawing/2014/main" id="{05C1BF86-DFAD-4A80-9DBB-5A25842DF033}"/>
              </a:ext>
            </a:extLst>
          </p:cNvPr>
          <p:cNvSpPr>
            <a:spLocks noGrp="1"/>
          </p:cNvSpPr>
          <p:nvPr>
            <p:ph idx="1"/>
          </p:nvPr>
        </p:nvSpPr>
        <p:spPr>
          <a:xfrm>
            <a:off x="838198" y="1956390"/>
            <a:ext cx="7322290" cy="3907465"/>
          </a:xfrm>
        </p:spPr>
        <p:txBody>
          <a:bodyPr anchor="t">
            <a:normAutofit/>
          </a:bodyPr>
          <a:lstStyle/>
          <a:p>
            <a:r>
              <a:rPr lang="en-US" sz="2400"/>
              <a:t>EXAMPLE:</a:t>
            </a:r>
          </a:p>
          <a:p>
            <a:pPr lvl="1"/>
            <a:r>
              <a:rPr lang="en-US" dirty="0"/>
              <a:t>Base Functions:</a:t>
            </a:r>
          </a:p>
          <a:p>
            <a:pPr lvl="2"/>
            <a:r>
              <a:rPr lang="en-US" sz="2400"/>
              <a:t>Move</a:t>
            </a:r>
          </a:p>
          <a:p>
            <a:pPr lvl="2"/>
            <a:r>
              <a:rPr lang="en-US" sz="2400"/>
              <a:t>Open Door</a:t>
            </a:r>
          </a:p>
          <a:p>
            <a:pPr lvl="2"/>
            <a:r>
              <a:rPr lang="en-US" sz="2400"/>
              <a:t>Pickup Item</a:t>
            </a:r>
          </a:p>
          <a:p>
            <a:pPr lvl="2"/>
            <a:r>
              <a:rPr lang="en-US" sz="2400"/>
              <a:t>Drop Item</a:t>
            </a:r>
          </a:p>
          <a:p>
            <a:pPr lvl="1"/>
            <a:r>
              <a:rPr lang="en-US" dirty="0"/>
              <a:t>What are the objects that are going to be interacted with?</a:t>
            </a:r>
          </a:p>
          <a:p>
            <a:pPr lvl="2"/>
            <a:endParaRPr lang="en-US" sz="2400"/>
          </a:p>
        </p:txBody>
      </p:sp>
    </p:spTree>
    <p:extLst>
      <p:ext uri="{BB962C8B-B14F-4D97-AF65-F5344CB8AC3E}">
        <p14:creationId xmlns:p14="http://schemas.microsoft.com/office/powerpoint/2010/main" val="392789069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614EDB-EAAD-4FF8-A9C4-80690ED02D6E}"/>
              </a:ext>
            </a:extLst>
          </p:cNvPr>
          <p:cNvSpPr>
            <a:spLocks noGrp="1"/>
          </p:cNvSpPr>
          <p:nvPr>
            <p:ph type="title"/>
          </p:nvPr>
        </p:nvSpPr>
        <p:spPr>
          <a:xfrm>
            <a:off x="2311147" y="365760"/>
            <a:ext cx="7569706" cy="1288238"/>
          </a:xfrm>
        </p:spPr>
        <p:txBody>
          <a:bodyPr anchor="ctr">
            <a:normAutofit/>
          </a:bodyPr>
          <a:lstStyle/>
          <a:p>
            <a:pPr algn="ctr"/>
            <a:r>
              <a:rPr lang="en-US" dirty="0"/>
              <a:t>Objects</a:t>
            </a:r>
            <a:endParaRPr lang="en-US"/>
          </a:p>
        </p:txBody>
      </p:sp>
      <p:sp>
        <p:nvSpPr>
          <p:cNvPr id="3" name="Content Placeholder 2">
            <a:extLst>
              <a:ext uri="{FF2B5EF4-FFF2-40B4-BE49-F238E27FC236}">
                <a16:creationId xmlns:a16="http://schemas.microsoft.com/office/drawing/2014/main" id="{8F9A4A69-A596-4B3C-9C69-1430919A0D9B}"/>
              </a:ext>
            </a:extLst>
          </p:cNvPr>
          <p:cNvSpPr>
            <a:spLocks noGrp="1"/>
          </p:cNvSpPr>
          <p:nvPr>
            <p:ph idx="1"/>
          </p:nvPr>
        </p:nvSpPr>
        <p:spPr>
          <a:xfrm>
            <a:off x="2165569" y="1956816"/>
            <a:ext cx="7860863" cy="4024884"/>
          </a:xfrm>
        </p:spPr>
        <p:txBody>
          <a:bodyPr anchor="t">
            <a:normAutofit/>
          </a:bodyPr>
          <a:lstStyle/>
          <a:p>
            <a:r>
              <a:rPr lang="en-US" sz="2400" dirty="0"/>
              <a:t>An object is as previously mentioned an item that can either be physically touched or visualized.</a:t>
            </a:r>
          </a:p>
          <a:p>
            <a:pPr lvl="1"/>
            <a:r>
              <a:rPr lang="en-US" dirty="0"/>
              <a:t>In our case this would be</a:t>
            </a:r>
          </a:p>
          <a:p>
            <a:pPr lvl="2"/>
            <a:r>
              <a:rPr lang="en-US" sz="2400" dirty="0"/>
              <a:t>The robot, the door, the locations, and the box/ object that is being picked up.</a:t>
            </a:r>
          </a:p>
          <a:p>
            <a:endParaRPr lang="en-US" sz="2400" dirty="0"/>
          </a:p>
        </p:txBody>
      </p:sp>
    </p:spTree>
    <p:extLst>
      <p:ext uri="{BB962C8B-B14F-4D97-AF65-F5344CB8AC3E}">
        <p14:creationId xmlns:p14="http://schemas.microsoft.com/office/powerpoint/2010/main" val="2454543098"/>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59595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11305-689F-4343-877C-5A187D5BC91E}"/>
              </a:ext>
            </a:extLst>
          </p:cNvPr>
          <p:cNvSpPr>
            <a:spLocks noGrp="1"/>
          </p:cNvSpPr>
          <p:nvPr>
            <p:ph type="title"/>
          </p:nvPr>
        </p:nvSpPr>
        <p:spPr/>
        <p:txBody>
          <a:bodyPr/>
          <a:lstStyle/>
          <a:p>
            <a:r>
              <a:rPr lang="en-US" dirty="0">
                <a:solidFill>
                  <a:schemeClr val="bg1"/>
                </a:solidFill>
              </a:rPr>
              <a:t>Creating a Layout</a:t>
            </a:r>
          </a:p>
        </p:txBody>
      </p:sp>
      <p:pic>
        <p:nvPicPr>
          <p:cNvPr id="5" name="Content Placeholder 4" descr="A picture containing meter&#10;&#10;Description automatically generated">
            <a:extLst>
              <a:ext uri="{FF2B5EF4-FFF2-40B4-BE49-F238E27FC236}">
                <a16:creationId xmlns:a16="http://schemas.microsoft.com/office/drawing/2014/main" id="{03FC337C-8DED-43F7-9D20-1564F7239FE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7372"/>
          <a:stretch/>
        </p:blipFill>
        <p:spPr>
          <a:xfrm>
            <a:off x="838199" y="1555664"/>
            <a:ext cx="4754217" cy="4625513"/>
          </a:xfrm>
        </p:spPr>
      </p:pic>
      <p:pic>
        <p:nvPicPr>
          <p:cNvPr id="7" name="Picture 6" descr="A picture containing meter&#10;&#10;Description automatically generated">
            <a:extLst>
              <a:ext uri="{FF2B5EF4-FFF2-40B4-BE49-F238E27FC236}">
                <a16:creationId xmlns:a16="http://schemas.microsoft.com/office/drawing/2014/main" id="{8F07157A-A48E-4351-90E8-988CC227068E}"/>
              </a:ext>
            </a:extLst>
          </p:cNvPr>
          <p:cNvPicPr>
            <a:picLocks noChangeAspect="1"/>
          </p:cNvPicPr>
          <p:nvPr/>
        </p:nvPicPr>
        <p:blipFill rotWithShape="1">
          <a:blip r:embed="rId2">
            <a:extLst>
              <a:ext uri="{28A0092B-C50C-407E-A947-70E740481C1C}">
                <a14:useLocalDpi xmlns:a14="http://schemas.microsoft.com/office/drawing/2010/main" val="0"/>
              </a:ext>
            </a:extLst>
          </a:blip>
          <a:srcRect t="50328"/>
          <a:stretch/>
        </p:blipFill>
        <p:spPr>
          <a:xfrm>
            <a:off x="5831422" y="1690688"/>
            <a:ext cx="5141377" cy="4721195"/>
          </a:xfrm>
          <a:prstGeom prst="rect">
            <a:avLst/>
          </a:prstGeom>
        </p:spPr>
      </p:pic>
    </p:spTree>
    <p:extLst>
      <p:ext uri="{BB962C8B-B14F-4D97-AF65-F5344CB8AC3E}">
        <p14:creationId xmlns:p14="http://schemas.microsoft.com/office/powerpoint/2010/main" val="1195026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91109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824200-C588-4B2E-9193-4223867FBF10}"/>
              </a:ext>
            </a:extLst>
          </p:cNvPr>
          <p:cNvSpPr>
            <a:spLocks noGrp="1"/>
          </p:cNvSpPr>
          <p:nvPr>
            <p:ph type="title"/>
          </p:nvPr>
        </p:nvSpPr>
        <p:spPr>
          <a:xfrm>
            <a:off x="838200" y="365760"/>
            <a:ext cx="10515600" cy="1325563"/>
          </a:xfrm>
        </p:spPr>
        <p:txBody>
          <a:bodyPr>
            <a:normAutofit/>
          </a:bodyPr>
          <a:lstStyle/>
          <a:p>
            <a:r>
              <a:rPr lang="en-US" dirty="0">
                <a:solidFill>
                  <a:schemeClr val="bg1"/>
                </a:solidFill>
              </a:rPr>
              <a:t>Helpful Diagram Reminders</a:t>
            </a:r>
          </a:p>
        </p:txBody>
      </p:sp>
      <p:sp>
        <p:nvSpPr>
          <p:cNvPr id="11" name="Content Placeholder 8">
            <a:extLst>
              <a:ext uri="{FF2B5EF4-FFF2-40B4-BE49-F238E27FC236}">
                <a16:creationId xmlns:a16="http://schemas.microsoft.com/office/drawing/2014/main" id="{5A805FB7-D0D4-4906-AE03-8EE324B37D88}"/>
              </a:ext>
            </a:extLst>
          </p:cNvPr>
          <p:cNvSpPr>
            <a:spLocks noGrp="1"/>
          </p:cNvSpPr>
          <p:nvPr>
            <p:ph idx="1"/>
          </p:nvPr>
        </p:nvSpPr>
        <p:spPr>
          <a:xfrm>
            <a:off x="841248" y="2276857"/>
            <a:ext cx="5015484" cy="3900106"/>
          </a:xfrm>
        </p:spPr>
        <p:txBody>
          <a:bodyPr anchor="ctr">
            <a:normAutofit/>
          </a:bodyPr>
          <a:lstStyle/>
          <a:p>
            <a:r>
              <a:rPr lang="en-US" sz="2200" dirty="0"/>
              <a:t>Do you remember what these are used in?</a:t>
            </a:r>
          </a:p>
        </p:txBody>
      </p:sp>
      <p:pic>
        <p:nvPicPr>
          <p:cNvPr id="5" name="Content Placeholder 4">
            <a:extLst>
              <a:ext uri="{FF2B5EF4-FFF2-40B4-BE49-F238E27FC236}">
                <a16:creationId xmlns:a16="http://schemas.microsoft.com/office/drawing/2014/main" id="{A5E9D4F7-083B-4E1D-9603-8916122B717A}"/>
              </a:ext>
            </a:extLst>
          </p:cNvPr>
          <p:cNvPicPr>
            <a:picLocks noChangeAspect="1"/>
          </p:cNvPicPr>
          <p:nvPr/>
        </p:nvPicPr>
        <p:blipFill rotWithShape="1">
          <a:blip r:embed="rId2">
            <a:extLst>
              <a:ext uri="{28A0092B-C50C-407E-A947-70E740481C1C}">
                <a14:useLocalDpi xmlns:a14="http://schemas.microsoft.com/office/drawing/2010/main" val="0"/>
              </a:ext>
            </a:extLst>
          </a:blip>
          <a:srcRect l="3322" r="2805" b="4"/>
          <a:stretch/>
        </p:blipFill>
        <p:spPr>
          <a:xfrm>
            <a:off x="6335270" y="2276857"/>
            <a:ext cx="5015484" cy="3900106"/>
          </a:xfrm>
          <a:prstGeom prst="rect">
            <a:avLst/>
          </a:prstGeom>
        </p:spPr>
      </p:pic>
    </p:spTree>
    <p:extLst>
      <p:ext uri="{BB962C8B-B14F-4D97-AF65-F5344CB8AC3E}">
        <p14:creationId xmlns:p14="http://schemas.microsoft.com/office/powerpoint/2010/main" val="30558520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32A67F-3598-4A13-8552-DA884FFCC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7E5429-B936-45AD-8E95-66F49182410A}"/>
              </a:ext>
            </a:extLst>
          </p:cNvPr>
          <p:cNvSpPr>
            <a:spLocks noGrp="1"/>
          </p:cNvSpPr>
          <p:nvPr>
            <p:ph type="ctrTitle"/>
          </p:nvPr>
        </p:nvSpPr>
        <p:spPr>
          <a:xfrm>
            <a:off x="804673" y="3320859"/>
            <a:ext cx="4573475" cy="2076333"/>
          </a:xfrm>
        </p:spPr>
        <p:txBody>
          <a:bodyPr anchor="t">
            <a:normAutofit/>
          </a:bodyPr>
          <a:lstStyle/>
          <a:p>
            <a:pPr algn="l"/>
            <a:r>
              <a:rPr lang="en-US" sz="4800">
                <a:solidFill>
                  <a:schemeClr val="bg1"/>
                </a:solidFill>
              </a:rPr>
              <a:t>Any Questions?</a:t>
            </a:r>
          </a:p>
        </p:txBody>
      </p:sp>
      <p:sp>
        <p:nvSpPr>
          <p:cNvPr id="11" name="Freeform: Shape 10">
            <a:extLst>
              <a:ext uri="{FF2B5EF4-FFF2-40B4-BE49-F238E27FC236}">
                <a16:creationId xmlns:a16="http://schemas.microsoft.com/office/drawing/2014/main" id="{BCC55ACC-A2F6-403C-A3A4-D59B3734D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57312" y="381000"/>
            <a:ext cx="6334689" cy="6477000"/>
          </a:xfrm>
          <a:custGeom>
            <a:avLst/>
            <a:gdLst>
              <a:gd name="connsiteX0" fmla="*/ 3561588 w 6334689"/>
              <a:gd name="connsiteY0" fmla="*/ 0 h 6477000"/>
              <a:gd name="connsiteX1" fmla="*/ 6309883 w 6334689"/>
              <a:gd name="connsiteY1" fmla="*/ 1296087 h 6477000"/>
              <a:gd name="connsiteX2" fmla="*/ 6334689 w 6334689"/>
              <a:gd name="connsiteY2" fmla="*/ 1329261 h 6477000"/>
              <a:gd name="connsiteX3" fmla="*/ 6334689 w 6334689"/>
              <a:gd name="connsiteY3" fmla="*/ 5793916 h 6477000"/>
              <a:gd name="connsiteX4" fmla="*/ 6309883 w 6334689"/>
              <a:gd name="connsiteY4" fmla="*/ 5827089 h 6477000"/>
              <a:gd name="connsiteX5" fmla="*/ 5760467 w 6334689"/>
              <a:gd name="connsiteY5" fmla="*/ 6363539 h 6477000"/>
              <a:gd name="connsiteX6" fmla="*/ 5607796 w 6334689"/>
              <a:gd name="connsiteY6" fmla="*/ 6477000 h 6477000"/>
              <a:gd name="connsiteX7" fmla="*/ 1519571 w 6334689"/>
              <a:gd name="connsiteY7" fmla="*/ 6477000 h 6477000"/>
              <a:gd name="connsiteX8" fmla="*/ 1296088 w 6334689"/>
              <a:gd name="connsiteY8" fmla="*/ 6309883 h 6477000"/>
              <a:gd name="connsiteX9" fmla="*/ 0 w 6334689"/>
              <a:gd name="connsiteY9" fmla="*/ 3561588 h 6477000"/>
              <a:gd name="connsiteX10" fmla="*/ 3561588 w 6334689"/>
              <a:gd name="connsiteY10" fmla="*/ 0 h 647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34689" h="6477000">
                <a:moveTo>
                  <a:pt x="3561588" y="0"/>
                </a:moveTo>
                <a:cubicBezTo>
                  <a:pt x="4668032" y="0"/>
                  <a:pt x="5656635" y="504534"/>
                  <a:pt x="6309883" y="1296087"/>
                </a:cubicBezTo>
                <a:lnTo>
                  <a:pt x="6334689" y="1329261"/>
                </a:lnTo>
                <a:lnTo>
                  <a:pt x="6334689" y="5793916"/>
                </a:lnTo>
                <a:lnTo>
                  <a:pt x="6309883" y="5827089"/>
                </a:lnTo>
                <a:cubicBezTo>
                  <a:pt x="6146571" y="6024977"/>
                  <a:pt x="5962299" y="6204927"/>
                  <a:pt x="5760467" y="6363539"/>
                </a:cubicBezTo>
                <a:lnTo>
                  <a:pt x="5607796" y="6477000"/>
                </a:lnTo>
                <a:lnTo>
                  <a:pt x="1519571" y="6477000"/>
                </a:lnTo>
                <a:lnTo>
                  <a:pt x="1296088" y="6309883"/>
                </a:lnTo>
                <a:cubicBezTo>
                  <a:pt x="504535" y="5656635"/>
                  <a:pt x="0" y="4668032"/>
                  <a:pt x="0" y="3561588"/>
                </a:cubicBezTo>
                <a:cubicBezTo>
                  <a:pt x="0" y="1594577"/>
                  <a:pt x="1594577" y="0"/>
                  <a:pt x="3561588"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598EBA13-C937-430B-9523-439FE21096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1086" y="544777"/>
            <a:ext cx="6170914" cy="6313225"/>
          </a:xfrm>
          <a:custGeom>
            <a:avLst/>
            <a:gdLst>
              <a:gd name="connsiteX0" fmla="*/ 3397813 w 6170914"/>
              <a:gd name="connsiteY0" fmla="*/ 0 h 6313225"/>
              <a:gd name="connsiteX1" fmla="*/ 6019731 w 6170914"/>
              <a:gd name="connsiteY1" fmla="*/ 1236489 h 6313225"/>
              <a:gd name="connsiteX2" fmla="*/ 6170914 w 6170914"/>
              <a:gd name="connsiteY2" fmla="*/ 1438663 h 6313225"/>
              <a:gd name="connsiteX3" fmla="*/ 6170914 w 6170914"/>
              <a:gd name="connsiteY3" fmla="*/ 5356963 h 6313225"/>
              <a:gd name="connsiteX4" fmla="*/ 6019731 w 6170914"/>
              <a:gd name="connsiteY4" fmla="*/ 5559138 h 6313225"/>
              <a:gd name="connsiteX5" fmla="*/ 5194591 w 6170914"/>
              <a:gd name="connsiteY5" fmla="*/ 6282226 h 6313225"/>
              <a:gd name="connsiteX6" fmla="*/ 5141791 w 6170914"/>
              <a:gd name="connsiteY6" fmla="*/ 6313225 h 6313225"/>
              <a:gd name="connsiteX7" fmla="*/ 1659199 w 6170914"/>
              <a:gd name="connsiteY7" fmla="*/ 6313225 h 6313225"/>
              <a:gd name="connsiteX8" fmla="*/ 1498064 w 6170914"/>
              <a:gd name="connsiteY8" fmla="*/ 6215333 h 6313225"/>
              <a:gd name="connsiteX9" fmla="*/ 0 w 6170914"/>
              <a:gd name="connsiteY9" fmla="*/ 3397813 h 6313225"/>
              <a:gd name="connsiteX10" fmla="*/ 3397813 w 6170914"/>
              <a:gd name="connsiteY10" fmla="*/ 0 h 63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Graphic 5" descr="Question mark">
            <a:extLst>
              <a:ext uri="{FF2B5EF4-FFF2-40B4-BE49-F238E27FC236}">
                <a16:creationId xmlns:a16="http://schemas.microsoft.com/office/drawing/2014/main" id="{82DFDA2C-49F9-4E34-AC11-F407ED1D79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10424" y="1845770"/>
            <a:ext cx="4333875" cy="4333875"/>
          </a:xfrm>
          <a:prstGeom prst="rect">
            <a:avLst/>
          </a:prstGeom>
        </p:spPr>
      </p:pic>
    </p:spTree>
    <p:extLst>
      <p:ext uri="{BB962C8B-B14F-4D97-AF65-F5344CB8AC3E}">
        <p14:creationId xmlns:p14="http://schemas.microsoft.com/office/powerpoint/2010/main" val="679326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3188B-E3A4-45EB-B472-2F55D7B7664C}"/>
              </a:ext>
            </a:extLst>
          </p:cNvPr>
          <p:cNvSpPr>
            <a:spLocks noGrp="1"/>
          </p:cNvSpPr>
          <p:nvPr>
            <p:ph type="ctrTitle"/>
          </p:nvPr>
        </p:nvSpPr>
        <p:spPr>
          <a:xfrm>
            <a:off x="6746628" y="1783959"/>
            <a:ext cx="4645250" cy="2889114"/>
          </a:xfrm>
        </p:spPr>
        <p:txBody>
          <a:bodyPr anchor="b">
            <a:normAutofit/>
          </a:bodyPr>
          <a:lstStyle/>
          <a:p>
            <a:pPr algn="l"/>
            <a:r>
              <a:rPr lang="en-US" dirty="0"/>
              <a:t>Starting a Project</a:t>
            </a:r>
            <a:endParaRPr lang="en-US"/>
          </a:p>
        </p:txBody>
      </p:sp>
      <p:sp>
        <p:nvSpPr>
          <p:cNvPr id="9" name="Freeform: Shape 8">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2579738A-017E-4C32-8F9D-FD80BDED0E10}"/>
              </a:ext>
            </a:extLst>
          </p:cNvPr>
          <p:cNvPicPr>
            <a:picLocks noChangeAspect="1"/>
          </p:cNvPicPr>
          <p:nvPr/>
        </p:nvPicPr>
        <p:blipFill rotWithShape="1">
          <a:blip r:embed="rId2"/>
          <a:srcRect l="37194"/>
          <a:stretch/>
        </p:blipFill>
        <p:spPr>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Tree>
    <p:extLst>
      <p:ext uri="{BB962C8B-B14F-4D97-AF65-F5344CB8AC3E}">
        <p14:creationId xmlns:p14="http://schemas.microsoft.com/office/powerpoint/2010/main" val="263993059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1E2D57-0479-4213-A048-EF70F398FA41}"/>
              </a:ext>
            </a:extLst>
          </p:cNvPr>
          <p:cNvSpPr>
            <a:spLocks noGrp="1"/>
          </p:cNvSpPr>
          <p:nvPr>
            <p:ph type="title"/>
          </p:nvPr>
        </p:nvSpPr>
        <p:spPr>
          <a:xfrm>
            <a:off x="838200" y="631825"/>
            <a:ext cx="10515600" cy="1325563"/>
          </a:xfrm>
        </p:spPr>
        <p:txBody>
          <a:bodyPr>
            <a:normAutofit/>
          </a:bodyPr>
          <a:lstStyle/>
          <a:p>
            <a:r>
              <a:rPr lang="en-US">
                <a:solidFill>
                  <a:schemeClr val="bg1"/>
                </a:solidFill>
              </a:rPr>
              <a:t>What are the First Steps?</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9306468-D060-4C28-9BD6-8EABD35DFCD5}"/>
              </a:ext>
            </a:extLst>
          </p:cNvPr>
          <p:cNvSpPr>
            <a:spLocks noGrp="1"/>
          </p:cNvSpPr>
          <p:nvPr>
            <p:ph idx="1"/>
          </p:nvPr>
        </p:nvSpPr>
        <p:spPr>
          <a:xfrm>
            <a:off x="838200" y="2269173"/>
            <a:ext cx="10515600" cy="3659988"/>
          </a:xfrm>
        </p:spPr>
        <p:txBody>
          <a:bodyPr>
            <a:normAutofit/>
          </a:bodyPr>
          <a:lstStyle/>
          <a:p>
            <a:r>
              <a:rPr lang="en-US" sz="2400" dirty="0">
                <a:solidFill>
                  <a:schemeClr val="bg1"/>
                </a:solidFill>
              </a:rPr>
              <a:t>Question your self</a:t>
            </a:r>
          </a:p>
          <a:p>
            <a:pPr lvl="1"/>
            <a:r>
              <a:rPr lang="en-US" dirty="0">
                <a:solidFill>
                  <a:schemeClr val="bg1"/>
                </a:solidFill>
              </a:rPr>
              <a:t>Ask what I need to achieve</a:t>
            </a:r>
          </a:p>
          <a:p>
            <a:pPr lvl="1"/>
            <a:r>
              <a:rPr lang="en-US" dirty="0">
                <a:solidFill>
                  <a:schemeClr val="bg1"/>
                </a:solidFill>
              </a:rPr>
              <a:t>Ask how I want to achieve this goal</a:t>
            </a:r>
          </a:p>
          <a:p>
            <a:pPr lvl="1"/>
            <a:r>
              <a:rPr lang="en-US" dirty="0">
                <a:solidFill>
                  <a:schemeClr val="bg1"/>
                </a:solidFill>
              </a:rPr>
              <a:t>Ask when it is due</a:t>
            </a:r>
          </a:p>
          <a:p>
            <a:pPr lvl="1"/>
            <a:endParaRPr lang="en-US" dirty="0">
              <a:solidFill>
                <a:schemeClr val="bg1"/>
              </a:solidFill>
            </a:endParaRPr>
          </a:p>
          <a:p>
            <a:r>
              <a:rPr lang="en-US" sz="2400" dirty="0">
                <a:solidFill>
                  <a:schemeClr val="bg1"/>
                </a:solidFill>
              </a:rPr>
              <a:t>These 3 questions should help when coming up with a plan of action.</a:t>
            </a:r>
          </a:p>
        </p:txBody>
      </p:sp>
    </p:spTree>
    <p:extLst>
      <p:ext uri="{BB962C8B-B14F-4D97-AF65-F5344CB8AC3E}">
        <p14:creationId xmlns:p14="http://schemas.microsoft.com/office/powerpoint/2010/main" val="2502421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FFAA65-DDCE-4A7F-9009-E250CFF7FB2D}"/>
              </a:ext>
            </a:extLst>
          </p:cNvPr>
          <p:cNvSpPr>
            <a:spLocks noGrp="1"/>
          </p:cNvSpPr>
          <p:nvPr>
            <p:ph type="title"/>
          </p:nvPr>
        </p:nvSpPr>
        <p:spPr>
          <a:xfrm>
            <a:off x="838200" y="1129284"/>
            <a:ext cx="4114800" cy="4599432"/>
          </a:xfrm>
        </p:spPr>
        <p:txBody>
          <a:bodyPr anchor="ctr">
            <a:normAutofit/>
          </a:bodyPr>
          <a:lstStyle/>
          <a:p>
            <a:r>
              <a:rPr lang="en-US" sz="4800">
                <a:solidFill>
                  <a:schemeClr val="bg1"/>
                </a:solidFill>
              </a:rPr>
              <a:t>What do I need to achieve?</a:t>
            </a:r>
          </a:p>
        </p:txBody>
      </p:sp>
      <p:sp>
        <p:nvSpPr>
          <p:cNvPr id="3" name="Content Placeholder 2">
            <a:extLst>
              <a:ext uri="{FF2B5EF4-FFF2-40B4-BE49-F238E27FC236}">
                <a16:creationId xmlns:a16="http://schemas.microsoft.com/office/drawing/2014/main" id="{7DDDE6A6-5DED-4389-AF6F-75F91BF997F7}"/>
              </a:ext>
            </a:extLst>
          </p:cNvPr>
          <p:cNvSpPr>
            <a:spLocks noGrp="1"/>
          </p:cNvSpPr>
          <p:nvPr>
            <p:ph idx="1"/>
          </p:nvPr>
        </p:nvSpPr>
        <p:spPr>
          <a:xfrm>
            <a:off x="5936104" y="1131482"/>
            <a:ext cx="5417695" cy="4595037"/>
          </a:xfrm>
        </p:spPr>
        <p:txBody>
          <a:bodyPr anchor="ctr">
            <a:normAutofit/>
          </a:bodyPr>
          <a:lstStyle/>
          <a:p>
            <a:r>
              <a:rPr lang="en-US" sz="2400">
                <a:solidFill>
                  <a:schemeClr val="bg1"/>
                </a:solidFill>
              </a:rPr>
              <a:t>This question will give you a chance to break down your project into smaller easier to understand steps.</a:t>
            </a:r>
          </a:p>
          <a:p>
            <a:pPr lvl="1"/>
            <a:r>
              <a:rPr lang="en-US">
                <a:solidFill>
                  <a:schemeClr val="bg1"/>
                </a:solidFill>
              </a:rPr>
              <a:t>I need a robot that can move.</a:t>
            </a:r>
          </a:p>
          <a:p>
            <a:pPr lvl="1"/>
            <a:r>
              <a:rPr lang="en-US">
                <a:solidFill>
                  <a:schemeClr val="bg1"/>
                </a:solidFill>
              </a:rPr>
              <a:t>I need a robot that can fall out of an airplane.</a:t>
            </a:r>
          </a:p>
          <a:p>
            <a:pPr lvl="1"/>
            <a:r>
              <a:rPr lang="en-US">
                <a:solidFill>
                  <a:schemeClr val="bg1"/>
                </a:solidFill>
              </a:rPr>
              <a:t>I need a robot that can pick up ping pong balls.</a:t>
            </a:r>
          </a:p>
          <a:p>
            <a:pPr lvl="1"/>
            <a:endParaRPr lang="en-US">
              <a:solidFill>
                <a:schemeClr val="bg1"/>
              </a:solidFill>
            </a:endParaRPr>
          </a:p>
          <a:p>
            <a:r>
              <a:rPr lang="en-US" sz="2400">
                <a:solidFill>
                  <a:schemeClr val="bg1"/>
                </a:solidFill>
              </a:rPr>
              <a:t>Based on the needs we can then strategize our plans</a:t>
            </a:r>
          </a:p>
        </p:txBody>
      </p:sp>
    </p:spTree>
    <p:extLst>
      <p:ext uri="{BB962C8B-B14F-4D97-AF65-F5344CB8AC3E}">
        <p14:creationId xmlns:p14="http://schemas.microsoft.com/office/powerpoint/2010/main" val="2456615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7ADC1-CE14-4800-A540-CCB6AEB285B7}"/>
              </a:ext>
            </a:extLst>
          </p:cNvPr>
          <p:cNvSpPr>
            <a:spLocks noGrp="1"/>
          </p:cNvSpPr>
          <p:nvPr>
            <p:ph type="title"/>
          </p:nvPr>
        </p:nvSpPr>
        <p:spPr>
          <a:xfrm>
            <a:off x="805543" y="581159"/>
            <a:ext cx="6893318" cy="1325563"/>
          </a:xfrm>
        </p:spPr>
        <p:txBody>
          <a:bodyPr>
            <a:normAutofit/>
          </a:bodyPr>
          <a:lstStyle/>
          <a:p>
            <a:r>
              <a:rPr lang="en-US" dirty="0"/>
              <a:t>How are we going to achieve?</a:t>
            </a:r>
          </a:p>
        </p:txBody>
      </p:sp>
      <p:sp>
        <p:nvSpPr>
          <p:cNvPr id="3" name="Content Placeholder 2">
            <a:extLst>
              <a:ext uri="{FF2B5EF4-FFF2-40B4-BE49-F238E27FC236}">
                <a16:creationId xmlns:a16="http://schemas.microsoft.com/office/drawing/2014/main" id="{5CEB66F8-DE49-4065-B423-A96987174F0C}"/>
              </a:ext>
            </a:extLst>
          </p:cNvPr>
          <p:cNvSpPr>
            <a:spLocks noGrp="1"/>
          </p:cNvSpPr>
          <p:nvPr>
            <p:ph idx="1"/>
          </p:nvPr>
        </p:nvSpPr>
        <p:spPr>
          <a:xfrm>
            <a:off x="805543" y="2871982"/>
            <a:ext cx="5272888" cy="3181684"/>
          </a:xfrm>
        </p:spPr>
        <p:txBody>
          <a:bodyPr anchor="t">
            <a:normAutofit/>
          </a:bodyPr>
          <a:lstStyle/>
          <a:p>
            <a:r>
              <a:rPr lang="en-US" sz="1800"/>
              <a:t>Remember that this is a team project and no one person is going to be right 100% of the time. That is why this is a we question.</a:t>
            </a:r>
          </a:p>
          <a:p>
            <a:r>
              <a:rPr lang="en-US" sz="1800"/>
              <a:t>Once the leads have decided on the goals its time to brainstorm ideas</a:t>
            </a:r>
          </a:p>
          <a:p>
            <a:pPr lvl="1"/>
            <a:r>
              <a:rPr lang="en-US" sz="1800"/>
              <a:t>Having multiple viewpoints is always a good way to get the most effective working solution</a:t>
            </a:r>
          </a:p>
          <a:p>
            <a:pPr lvl="1"/>
            <a:r>
              <a:rPr lang="en-US" sz="1800"/>
              <a:t>Never dismiss what a person says</a:t>
            </a:r>
          </a:p>
        </p:txBody>
      </p:sp>
      <p:sp>
        <p:nvSpPr>
          <p:cNvPr id="17" name="Freeform 49">
            <a:extLst>
              <a:ext uri="{FF2B5EF4-FFF2-40B4-BE49-F238E27FC236}">
                <a16:creationId xmlns:a16="http://schemas.microsoft.com/office/drawing/2014/main" id="{EF9B8DF2-C3F5-49A2-94D2-F7B65A0F1F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4" y="581159"/>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alpha val="80000"/>
            </a:srgbClr>
          </a:solidFill>
          <a:ln w="317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4330B6AC-E6AB-45E4-A303-C8DE90EB2A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3318" y="760562"/>
            <a:ext cx="5298683" cy="6097438"/>
          </a:xfrm>
          <a:custGeom>
            <a:avLst/>
            <a:gdLst>
              <a:gd name="connsiteX0" fmla="*/ 3120528 w 5298683"/>
              <a:gd name="connsiteY0" fmla="*/ 0 h 6097438"/>
              <a:gd name="connsiteX1" fmla="*/ 5105473 w 5298683"/>
              <a:gd name="connsiteY1" fmla="*/ 712577 h 6097438"/>
              <a:gd name="connsiteX2" fmla="*/ 5298683 w 5298683"/>
              <a:gd name="connsiteY2" fmla="*/ 888178 h 6097438"/>
              <a:gd name="connsiteX3" fmla="*/ 5298683 w 5298683"/>
              <a:gd name="connsiteY3" fmla="*/ 5352876 h 6097438"/>
              <a:gd name="connsiteX4" fmla="*/ 5105473 w 5298683"/>
              <a:gd name="connsiteY4" fmla="*/ 5528477 h 6097438"/>
              <a:gd name="connsiteX5" fmla="*/ 4335177 w 5298683"/>
              <a:gd name="connsiteY5" fmla="*/ 5995828 h 6097438"/>
              <a:gd name="connsiteX6" fmla="*/ 4057556 w 5298683"/>
              <a:gd name="connsiteY6" fmla="*/ 6097438 h 6097438"/>
              <a:gd name="connsiteX7" fmla="*/ 2183499 w 5298683"/>
              <a:gd name="connsiteY7" fmla="*/ 6097438 h 6097438"/>
              <a:gd name="connsiteX8" fmla="*/ 1905878 w 5298683"/>
              <a:gd name="connsiteY8" fmla="*/ 5995828 h 6097438"/>
              <a:gd name="connsiteX9" fmla="*/ 0 w 5298683"/>
              <a:gd name="connsiteY9" fmla="*/ 3120527 h 6097438"/>
              <a:gd name="connsiteX10" fmla="*/ 3120528 w 5298683"/>
              <a:gd name="connsiteY10" fmla="*/ 0 h 609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Graphic 13" descr="Group Brainstorm">
            <a:extLst>
              <a:ext uri="{FF2B5EF4-FFF2-40B4-BE49-F238E27FC236}">
                <a16:creationId xmlns:a16="http://schemas.microsoft.com/office/drawing/2014/main" id="{7ECCCC3E-D9FB-4F73-9079-6D7F00416AC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24800" y="1957050"/>
            <a:ext cx="3945463" cy="3945463"/>
          </a:xfrm>
          <a:prstGeom prst="rect">
            <a:avLst/>
          </a:prstGeom>
        </p:spPr>
      </p:pic>
    </p:spTree>
    <p:extLst>
      <p:ext uri="{BB962C8B-B14F-4D97-AF65-F5344CB8AC3E}">
        <p14:creationId xmlns:p14="http://schemas.microsoft.com/office/powerpoint/2010/main" val="381934362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FF26BC-F1F8-4D60-9DB1-DA527FABF592}"/>
              </a:ext>
            </a:extLst>
          </p:cNvPr>
          <p:cNvSpPr>
            <a:spLocks noGrp="1"/>
          </p:cNvSpPr>
          <p:nvPr>
            <p:ph type="title"/>
          </p:nvPr>
        </p:nvSpPr>
        <p:spPr>
          <a:xfrm>
            <a:off x="838200" y="631825"/>
            <a:ext cx="10515600" cy="1325563"/>
          </a:xfrm>
        </p:spPr>
        <p:txBody>
          <a:bodyPr>
            <a:normAutofit/>
          </a:bodyPr>
          <a:lstStyle/>
          <a:p>
            <a:r>
              <a:rPr lang="en-US">
                <a:solidFill>
                  <a:schemeClr val="bg1"/>
                </a:solidFill>
              </a:rPr>
              <a:t>When is the Project Due?</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FCFCE71-5C73-47ED-B272-DDBB7CE2DFC6}"/>
              </a:ext>
            </a:extLst>
          </p:cNvPr>
          <p:cNvSpPr>
            <a:spLocks noGrp="1"/>
          </p:cNvSpPr>
          <p:nvPr>
            <p:ph idx="1"/>
          </p:nvPr>
        </p:nvSpPr>
        <p:spPr>
          <a:xfrm>
            <a:off x="838200" y="2269173"/>
            <a:ext cx="10515600" cy="3659988"/>
          </a:xfrm>
        </p:spPr>
        <p:txBody>
          <a:bodyPr>
            <a:normAutofit/>
          </a:bodyPr>
          <a:lstStyle/>
          <a:p>
            <a:r>
              <a:rPr lang="en-US" sz="2400" dirty="0">
                <a:solidFill>
                  <a:schemeClr val="bg1"/>
                </a:solidFill>
              </a:rPr>
              <a:t>When choosing a design always keep in mind time restraints</a:t>
            </a:r>
          </a:p>
          <a:p>
            <a:r>
              <a:rPr lang="en-US" sz="2400" dirty="0">
                <a:solidFill>
                  <a:schemeClr val="bg1"/>
                </a:solidFill>
              </a:rPr>
              <a:t>While different ideas sound easy to create it is not always going to be easy to achieve.</a:t>
            </a:r>
          </a:p>
          <a:p>
            <a:r>
              <a:rPr lang="en-US" sz="2400" dirty="0">
                <a:solidFill>
                  <a:schemeClr val="bg1"/>
                </a:solidFill>
              </a:rPr>
              <a:t>Try to estimate the amount of time a task will require to achieve</a:t>
            </a:r>
          </a:p>
          <a:p>
            <a:pPr lvl="1"/>
            <a:r>
              <a:rPr lang="en-US" dirty="0">
                <a:solidFill>
                  <a:schemeClr val="bg1"/>
                </a:solidFill>
              </a:rPr>
              <a:t>This will help in choosing tasks to tackle and when they need to be done</a:t>
            </a:r>
          </a:p>
        </p:txBody>
      </p:sp>
    </p:spTree>
    <p:extLst>
      <p:ext uri="{BB962C8B-B14F-4D97-AF65-F5344CB8AC3E}">
        <p14:creationId xmlns:p14="http://schemas.microsoft.com/office/powerpoint/2010/main" val="851587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 name="Picture 40">
            <a:extLst>
              <a:ext uri="{FF2B5EF4-FFF2-40B4-BE49-F238E27FC236}">
                <a16:creationId xmlns:a16="http://schemas.microsoft.com/office/drawing/2014/main" id="{E9BDDB82-65E6-4DB4-854B-7853A00E2B60}"/>
              </a:ext>
            </a:extLst>
          </p:cNvPr>
          <p:cNvPicPr>
            <a:picLocks noChangeAspect="1"/>
          </p:cNvPicPr>
          <p:nvPr/>
        </p:nvPicPr>
        <p:blipFill rotWithShape="1">
          <a:blip r:embed="rId2">
            <a:alphaModFix amt="40000"/>
          </a:blip>
          <a:srcRect t="8479" b="7251"/>
          <a:stretch/>
        </p:blipFill>
        <p:spPr>
          <a:xfrm>
            <a:off x="20" y="10"/>
            <a:ext cx="12191980" cy="6857990"/>
          </a:xfrm>
          <a:prstGeom prst="rect">
            <a:avLst/>
          </a:prstGeom>
        </p:spPr>
      </p:pic>
      <p:sp>
        <p:nvSpPr>
          <p:cNvPr id="2" name="Title 1">
            <a:extLst>
              <a:ext uri="{FF2B5EF4-FFF2-40B4-BE49-F238E27FC236}">
                <a16:creationId xmlns:a16="http://schemas.microsoft.com/office/drawing/2014/main" id="{143505C4-191F-49A2-B4EE-2D547949DAE4}"/>
              </a:ext>
            </a:extLst>
          </p:cNvPr>
          <p:cNvSpPr>
            <a:spLocks noGrp="1"/>
          </p:cNvSpPr>
          <p:nvPr>
            <p:ph type="ctrTitle"/>
          </p:nvPr>
        </p:nvSpPr>
        <p:spPr>
          <a:xfrm>
            <a:off x="965200" y="965200"/>
            <a:ext cx="10261600" cy="3564869"/>
          </a:xfrm>
        </p:spPr>
        <p:txBody>
          <a:bodyPr>
            <a:normAutofit/>
          </a:bodyPr>
          <a:lstStyle/>
          <a:p>
            <a:pPr algn="l"/>
            <a:r>
              <a:rPr lang="en-US" sz="11500">
                <a:ln w="22225">
                  <a:solidFill>
                    <a:schemeClr val="tx1"/>
                  </a:solidFill>
                  <a:miter lim="800000"/>
                </a:ln>
                <a:noFill/>
              </a:rPr>
              <a:t>Use Case Diagrams</a:t>
            </a:r>
          </a:p>
        </p:txBody>
      </p:sp>
    </p:spTree>
    <p:extLst>
      <p:ext uri="{BB962C8B-B14F-4D97-AF65-F5344CB8AC3E}">
        <p14:creationId xmlns:p14="http://schemas.microsoft.com/office/powerpoint/2010/main" val="365730052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1F8489-64BD-43CC-BEC0-44EF5995C7BA}"/>
              </a:ext>
            </a:extLst>
          </p:cNvPr>
          <p:cNvSpPr>
            <a:spLocks noGrp="1"/>
          </p:cNvSpPr>
          <p:nvPr>
            <p:ph type="title"/>
          </p:nvPr>
        </p:nvSpPr>
        <p:spPr>
          <a:xfrm>
            <a:off x="838200" y="1129284"/>
            <a:ext cx="4114800" cy="4599432"/>
          </a:xfrm>
        </p:spPr>
        <p:txBody>
          <a:bodyPr anchor="ctr">
            <a:normAutofit/>
          </a:bodyPr>
          <a:lstStyle/>
          <a:p>
            <a:r>
              <a:rPr lang="en-US" sz="4800">
                <a:solidFill>
                  <a:schemeClr val="bg1"/>
                </a:solidFill>
              </a:rPr>
              <a:t>What is a Use Case?</a:t>
            </a:r>
          </a:p>
        </p:txBody>
      </p:sp>
      <p:sp>
        <p:nvSpPr>
          <p:cNvPr id="3" name="Content Placeholder 2">
            <a:extLst>
              <a:ext uri="{FF2B5EF4-FFF2-40B4-BE49-F238E27FC236}">
                <a16:creationId xmlns:a16="http://schemas.microsoft.com/office/drawing/2014/main" id="{2EC7144C-3C49-4264-BB55-F993188DFB9D}"/>
              </a:ext>
            </a:extLst>
          </p:cNvPr>
          <p:cNvSpPr>
            <a:spLocks noGrp="1"/>
          </p:cNvSpPr>
          <p:nvPr>
            <p:ph idx="1"/>
          </p:nvPr>
        </p:nvSpPr>
        <p:spPr>
          <a:xfrm>
            <a:off x="5936104" y="1131482"/>
            <a:ext cx="5417695" cy="4595037"/>
          </a:xfrm>
        </p:spPr>
        <p:txBody>
          <a:bodyPr anchor="ctr">
            <a:normAutofit/>
          </a:bodyPr>
          <a:lstStyle/>
          <a:p>
            <a:r>
              <a:rPr lang="en-US" sz="2400">
                <a:solidFill>
                  <a:schemeClr val="bg1"/>
                </a:solidFill>
              </a:rPr>
              <a:t>Unified Modeling Language</a:t>
            </a:r>
          </a:p>
          <a:p>
            <a:r>
              <a:rPr lang="en-US" sz="2400">
                <a:solidFill>
                  <a:schemeClr val="bg1"/>
                </a:solidFill>
              </a:rPr>
              <a:t>Used to visualize relationships between actors and the actions</a:t>
            </a:r>
          </a:p>
          <a:p>
            <a:r>
              <a:rPr lang="en-US" sz="2400">
                <a:solidFill>
                  <a:schemeClr val="bg1"/>
                </a:solidFill>
              </a:rPr>
              <a:t>An actor is going to be anything/anyone that is interacting with the system.</a:t>
            </a:r>
          </a:p>
          <a:p>
            <a:endParaRPr lang="en-US" sz="2400">
              <a:solidFill>
                <a:schemeClr val="bg1"/>
              </a:solidFill>
            </a:endParaRPr>
          </a:p>
        </p:txBody>
      </p:sp>
    </p:spTree>
    <p:extLst>
      <p:ext uri="{BB962C8B-B14F-4D97-AF65-F5344CB8AC3E}">
        <p14:creationId xmlns:p14="http://schemas.microsoft.com/office/powerpoint/2010/main" val="1043779537"/>
      </p:ext>
    </p:extLst>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TotalTime>
  <Words>1102</Words>
  <Application>Microsoft Office PowerPoint</Application>
  <PresentationFormat>Widescreen</PresentationFormat>
  <Paragraphs>116</Paragraphs>
  <Slides>26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Tw Cen MT</vt:lpstr>
      <vt:lpstr>Office Theme</vt:lpstr>
      <vt:lpstr>Software Development</vt:lpstr>
      <vt:lpstr>Outline</vt:lpstr>
      <vt:lpstr>Starting a Project</vt:lpstr>
      <vt:lpstr>What are the First Steps?</vt:lpstr>
      <vt:lpstr>What do I need to achieve?</vt:lpstr>
      <vt:lpstr>How are we going to achieve?</vt:lpstr>
      <vt:lpstr>When is the Project Due?</vt:lpstr>
      <vt:lpstr>Use Case Diagrams</vt:lpstr>
      <vt:lpstr>What is a Use Case?</vt:lpstr>
      <vt:lpstr>Example Scenario</vt:lpstr>
      <vt:lpstr>Scenario Answer</vt:lpstr>
      <vt:lpstr>Modeling our answers</vt:lpstr>
      <vt:lpstr>Class Diagram</vt:lpstr>
      <vt:lpstr>What is a Class?</vt:lpstr>
      <vt:lpstr>What Does it Do?</vt:lpstr>
      <vt:lpstr>ANSWER</vt:lpstr>
      <vt:lpstr>Making the Diagram</vt:lpstr>
      <vt:lpstr>Flow Diagrams/Charts</vt:lpstr>
      <vt:lpstr>What Does it Do? </vt:lpstr>
      <vt:lpstr>Let’s Visualize the Situation</vt:lpstr>
      <vt:lpstr>Functions</vt:lpstr>
      <vt:lpstr>Putting it Together</vt:lpstr>
      <vt:lpstr>Objects</vt:lpstr>
      <vt:lpstr>Creating a Layout</vt:lpstr>
      <vt:lpstr>Helpful Diagram Reminders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dc:title>
  <dc:creator>Kyle R. Kirtland</dc:creator>
  <cp:lastModifiedBy>Kyle R. Kirtland</cp:lastModifiedBy>
  <cp:revision>2</cp:revision>
  <dcterms:created xsi:type="dcterms:W3CDTF">2020-06-13T23:52:41Z</dcterms:created>
  <dcterms:modified xsi:type="dcterms:W3CDTF">2020-06-14T01:21:12Z</dcterms:modified>
</cp:coreProperties>
</file>